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36"/>
  </p:notesMasterIdLst>
  <p:handoutMasterIdLst>
    <p:handoutMasterId r:id="rId37"/>
  </p:handoutMasterIdLst>
  <p:sldIdLst>
    <p:sldId id="287" r:id="rId2"/>
    <p:sldId id="291" r:id="rId3"/>
    <p:sldId id="324" r:id="rId4"/>
    <p:sldId id="302" r:id="rId5"/>
    <p:sldId id="342" r:id="rId6"/>
    <p:sldId id="319" r:id="rId7"/>
    <p:sldId id="322" r:id="rId8"/>
    <p:sldId id="320" r:id="rId9"/>
    <p:sldId id="355" r:id="rId10"/>
    <p:sldId id="298" r:id="rId11"/>
    <p:sldId id="299" r:id="rId12"/>
    <p:sldId id="311" r:id="rId13"/>
    <p:sldId id="326" r:id="rId14"/>
    <p:sldId id="332" r:id="rId15"/>
    <p:sldId id="336" r:id="rId16"/>
    <p:sldId id="313" r:id="rId17"/>
    <p:sldId id="315" r:id="rId18"/>
    <p:sldId id="340" r:id="rId19"/>
    <p:sldId id="352" r:id="rId20"/>
    <p:sldId id="316" r:id="rId21"/>
    <p:sldId id="359" r:id="rId22"/>
    <p:sldId id="360" r:id="rId23"/>
    <p:sldId id="345" r:id="rId24"/>
    <p:sldId id="361" r:id="rId25"/>
    <p:sldId id="346" r:id="rId26"/>
    <p:sldId id="362" r:id="rId27"/>
    <p:sldId id="350" r:id="rId28"/>
    <p:sldId id="343" r:id="rId29"/>
    <p:sldId id="357" r:id="rId30"/>
    <p:sldId id="353" r:id="rId31"/>
    <p:sldId id="356" r:id="rId32"/>
    <p:sldId id="317" r:id="rId33"/>
    <p:sldId id="318" r:id="rId34"/>
    <p:sldId id="265" r:id="rId35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4E3"/>
    <a:srgbClr val="EAC2E2"/>
    <a:srgbClr val="D0FDC5"/>
    <a:srgbClr val="F6B6F1"/>
    <a:srgbClr val="FFCCFF"/>
    <a:srgbClr val="33CC33"/>
    <a:srgbClr val="FF5050"/>
    <a:srgbClr val="008000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2484" autoAdjust="0"/>
  </p:normalViewPr>
  <p:slideViewPr>
    <p:cSldViewPr>
      <p:cViewPr varScale="1">
        <p:scale>
          <a:sx n="95" d="100"/>
          <a:sy n="95" d="100"/>
        </p:scale>
        <p:origin x="16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760F2-5E4F-44FF-BE02-2A564181A6E2}" type="datetimeFigureOut">
              <a:rPr lang="de-DE" smtClean="0"/>
              <a:t>03.02.2022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44461-8234-4BC0-9BFF-AC80C65966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8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8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5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4"/>
            <a:ext cx="533527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983E99F-0531-489C-A6B9-6697354ACAC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187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3E99F-0531-489C-A6B9-6697354ACAC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09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3E99F-0531-489C-A6B9-6697354ACAC9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DCC0-93BF-4938-936B-4A01A18B52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EC8D-330F-4548-B13D-3452DA0BD05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1427-8762-426E-8889-9448A0D3D5B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86EA-C7BD-4440-8693-F7168EC14D9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773-EA4B-472B-A4A3-24D9BE843D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F19A-5914-4580-A80C-A68C4EE2CA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70FA-B8AF-47A8-9A97-81712CD9C5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5E04-3E4C-48A9-8BF3-34AD830A27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7060-808C-4656-888B-513B25CAFC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3F05-CB47-4A71-98B8-B107449A22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3A54-F307-4FAB-8EC0-0831F6B8AF4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252852-F4BB-4FEC-998C-2360877AB0F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gs-gerastr-6@muenchen.de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gif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wmf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1008112" cy="9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59" y="1886680"/>
            <a:ext cx="1325354" cy="7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006471" y="1899570"/>
            <a:ext cx="6320887" cy="18174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>
              <a:buNone/>
            </a:pPr>
            <a:r>
              <a:rPr lang="de-DE" sz="2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Herzlich</a:t>
            </a:r>
            <a:r>
              <a:rPr lang="de-DE" sz="2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 </a:t>
            </a:r>
            <a:r>
              <a:rPr lang="de-DE" sz="2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willkommen</a:t>
            </a:r>
            <a:r>
              <a:rPr lang="de-DE" sz="2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 </a:t>
            </a:r>
          </a:p>
          <a:p>
            <a:pPr algn="ctr" rtl="0">
              <a:buNone/>
            </a:pPr>
            <a:r>
              <a:rPr lang="de-DE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zum</a:t>
            </a:r>
          </a:p>
          <a:p>
            <a:pPr algn="ctr" rtl="0">
              <a:buNone/>
            </a:pPr>
            <a:r>
              <a:rPr lang="de-DE" sz="2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 </a:t>
            </a:r>
            <a:r>
              <a:rPr lang="de-DE" sz="2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Elterninformationsabend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923928" y="284593"/>
            <a:ext cx="38164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Grundschule an der Gerastraße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de-DE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Gerastr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6  </a:t>
            </a:r>
            <a:r>
              <a:rPr kumimoji="0" lang="de-DE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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80993 München</a:t>
            </a:r>
            <a:r>
              <a:rPr kumimoji="0" 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</a:t>
            </a:r>
            <a:r>
              <a:rPr kumimoji="0" lang="de-DE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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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089 / 233-83250 </a:t>
            </a:r>
            <a:endParaRPr kumimoji="0" lang="de-DE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de-DE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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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089/ 233-83254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  </a:t>
            </a:r>
            <a:r>
              <a:rPr kumimoji="0" lang="de-DE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</a:t>
            </a:r>
            <a:r>
              <a:rPr kumimoji="0" lang="de-DE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E-mail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: 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  <a:hlinkClick r:id="rId5"/>
              </a:rPr>
              <a:t>gs-gerastr-6@muenchen.de</a:t>
            </a:r>
            <a:endParaRPr kumimoji="0" lang="de-DE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endParaRPr kumimoji="0" lang="de-DE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954770" y="3789040"/>
            <a:ext cx="7234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Comic Sans MS" pitchFamily="66" charset="0"/>
              </a:rPr>
              <a:t>Ist mein Kind „fit“ </a:t>
            </a:r>
          </a:p>
          <a:p>
            <a:pPr algn="ctr"/>
            <a:r>
              <a:rPr lang="de-DE" sz="4000" b="1" dirty="0">
                <a:latin typeface="Comic Sans MS" pitchFamily="66" charset="0"/>
              </a:rPr>
              <a:t>für die Schule?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940508" y="5373216"/>
            <a:ext cx="6925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Comic Sans MS" pitchFamily="66" charset="0"/>
              </a:rPr>
              <a:t>Schulleitung: 	Barbara Hoffmann, </a:t>
            </a:r>
            <a:r>
              <a:rPr lang="de-DE" sz="2000" b="1" dirty="0" err="1">
                <a:latin typeface="Comic Sans MS" pitchFamily="66" charset="0"/>
              </a:rPr>
              <a:t>R</a:t>
            </a:r>
            <a:r>
              <a:rPr lang="de-DE" sz="1000" b="1" dirty="0" err="1">
                <a:latin typeface="Comic Sans MS" pitchFamily="66" charset="0"/>
              </a:rPr>
              <a:t>in</a:t>
            </a:r>
            <a:endParaRPr lang="de-DE" sz="1000" b="1" dirty="0">
              <a:latin typeface="Comic Sans MS" pitchFamily="66" charset="0"/>
            </a:endParaRPr>
          </a:p>
          <a:p>
            <a:r>
              <a:rPr lang="de-DE" sz="2000" b="1" dirty="0">
                <a:latin typeface="Comic Sans MS" pitchFamily="66" charset="0"/>
              </a:rPr>
              <a:t>   	        Sonja Theis, </a:t>
            </a:r>
            <a:r>
              <a:rPr lang="de-DE" sz="2000" b="1" dirty="0" err="1">
                <a:latin typeface="Comic Sans MS" pitchFamily="66" charset="0"/>
              </a:rPr>
              <a:t>KR</a:t>
            </a:r>
            <a:r>
              <a:rPr lang="de-DE" sz="1000" b="1" dirty="0" err="1">
                <a:latin typeface="Comic Sans MS" pitchFamily="66" charset="0"/>
              </a:rPr>
              <a:t>in</a:t>
            </a:r>
            <a:endParaRPr lang="de-DE" sz="1000" b="1" dirty="0">
              <a:latin typeface="Comic Sans MS" pitchFamily="66" charset="0"/>
            </a:endParaRPr>
          </a:p>
          <a:p>
            <a:r>
              <a:rPr lang="de-DE" sz="1000" b="1" dirty="0">
                <a:latin typeface="Comic Sans MS" pitchFamily="66" charset="0"/>
              </a:rPr>
              <a:t> 		</a:t>
            </a:r>
            <a:endParaRPr lang="de-DE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9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92875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49542" y="1113481"/>
            <a:ext cx="824491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Arial" pitchFamily="34" charset="0"/>
                <a:cs typeface="Arial" pitchFamily="34" charset="0"/>
              </a:rPr>
              <a:t>2.5. </a:t>
            </a:r>
            <a:r>
              <a:rPr lang="de-DE" sz="2000" b="1" u="sng" dirty="0">
                <a:latin typeface="Arial" pitchFamily="34" charset="0"/>
                <a:cs typeface="Arial" pitchFamily="34" charset="0"/>
              </a:rPr>
              <a:t>Zurückstellung</a:t>
            </a: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möglich für „regulär schulpflichtige Kinder“ (Kinder, die bis 30. Juni bzw. 30.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September - sechs Jahre alt sind), </a:t>
            </a:r>
            <a:r>
              <a:rPr lang="de-DE" b="1" i="1" dirty="0">
                <a:latin typeface="Arial" pitchFamily="34" charset="0"/>
                <a:cs typeface="Arial" pitchFamily="34" charset="0"/>
              </a:rPr>
              <a:t>können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für ein Schuljahr</a:t>
            </a:r>
            <a:r>
              <a:rPr lang="de-DE" dirty="0">
                <a:latin typeface="Arial" pitchFamily="34" charset="0"/>
                <a:cs typeface="Arial" pitchFamily="34" charset="0"/>
              </a:rPr>
              <a:t> von der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Aufnah</a:t>
            </a:r>
            <a:r>
              <a:rPr lang="de-DE" dirty="0">
                <a:latin typeface="Arial" pitchFamily="34" charset="0"/>
                <a:cs typeface="Arial" pitchFamily="34" charset="0"/>
              </a:rPr>
              <a:t>-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me</a:t>
            </a:r>
            <a:r>
              <a:rPr lang="de-DE" dirty="0">
                <a:latin typeface="Arial" pitchFamily="34" charset="0"/>
                <a:cs typeface="Arial" pitchFamily="34" charset="0"/>
              </a:rPr>
              <a:t> zurückgestellt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w</a:t>
            </a:r>
            <a:r>
              <a:rPr lang="de-DE" dirty="0">
                <a:latin typeface="Arial" pitchFamily="34" charset="0"/>
                <a:cs typeface="Arial" pitchFamily="34" charset="0"/>
              </a:rPr>
              <a:t>erden,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„wenn zu erwarten ist, dass das Kind voraussicht-</a:t>
            </a:r>
            <a:br>
              <a:rPr lang="de-DE" u="sng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</a:t>
            </a:r>
            <a:r>
              <a:rPr lang="de-DE" u="sng" dirty="0" err="1">
                <a:latin typeface="Arial" pitchFamily="34" charset="0"/>
                <a:cs typeface="Arial" pitchFamily="34" charset="0"/>
              </a:rPr>
              <a:t>lich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 erst ein Schuljahr später mit Erfolg … am Unterricht der GS teilnehmen </a:t>
            </a:r>
            <a:br>
              <a:rPr lang="de-DE" u="sng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kann</a:t>
            </a:r>
            <a:r>
              <a:rPr lang="de-DE" dirty="0">
                <a:latin typeface="Arial" pitchFamily="34" charset="0"/>
                <a:cs typeface="Arial" pitchFamily="34" charset="0"/>
              </a:rPr>
              <a:t>.“</a:t>
            </a: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/>
            </a:r>
            <a:br>
              <a:rPr lang="de-DE" sz="14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bei Vorliegen eines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sonderpädagogischen Förderbedarfs </a:t>
            </a:r>
            <a:r>
              <a:rPr 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sz="1400" dirty="0">
                <a:latin typeface="Arial" pitchFamily="34" charset="0"/>
                <a:cs typeface="Arial" pitchFamily="34" charset="0"/>
              </a:rPr>
              <a:t/>
            </a:r>
            <a:br>
              <a:rPr lang="de-DE" sz="14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Für Kinder, die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nicht über die notwendigen Deutschkenntnisse </a:t>
            </a:r>
            <a:r>
              <a:rPr lang="de-DE" dirty="0">
                <a:latin typeface="Arial" pitchFamily="34" charset="0"/>
                <a:cs typeface="Arial" pitchFamily="34" charset="0"/>
              </a:rPr>
              <a:t>verfügen und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weder einen Kindergarten noch einen Vorkurs besucht haben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→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Verpflichtung zum Besuch eines Kindergartens und Vorkurs Deutsch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-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Pflicht zur Schuleinschreibung bleibt bestehen</a:t>
            </a:r>
            <a:r>
              <a:rPr 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endParaRPr lang="de-DE" sz="1400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- wird bei der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Schuleinschreibung</a:t>
            </a:r>
            <a:r>
              <a:rPr lang="de-DE" dirty="0">
                <a:latin typeface="Arial" pitchFamily="34" charset="0"/>
                <a:cs typeface="Arial" pitchFamily="34" charset="0"/>
              </a:rPr>
              <a:t> entschieden (Schulleitung)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sz="1400" dirty="0">
                <a:latin typeface="Arial" pitchFamily="34" charset="0"/>
                <a:cs typeface="Arial" pitchFamily="34" charset="0"/>
              </a:rPr>
              <a:t/>
            </a:r>
            <a:br>
              <a:rPr lang="de-DE" sz="14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in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besonderen</a:t>
            </a:r>
            <a:r>
              <a:rPr lang="de-DE" dirty="0">
                <a:latin typeface="Arial" pitchFamily="34" charset="0"/>
                <a:cs typeface="Arial" pitchFamily="34" charset="0"/>
              </a:rPr>
              <a:t> Fällen bis 30. November zulässig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- i.d.R. nur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einmal</a:t>
            </a:r>
            <a:r>
              <a:rPr lang="de-DE" dirty="0">
                <a:latin typeface="Arial" pitchFamily="34" charset="0"/>
                <a:cs typeface="Arial" pitchFamily="34" charset="0"/>
              </a:rPr>
              <a:t> zulässig (Ausnahmen nur bei Kindern mit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sonderpädag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Förderbedarf möglich)</a:t>
            </a:r>
          </a:p>
        </p:txBody>
      </p:sp>
    </p:spTree>
    <p:extLst>
      <p:ext uri="{BB962C8B-B14F-4D97-AF65-F5344CB8AC3E}">
        <p14:creationId xmlns:p14="http://schemas.microsoft.com/office/powerpoint/2010/main" val="18587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39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85312" y="2117107"/>
            <a:ext cx="81137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2.6.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Sonderpädagogischer Förderbedarf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	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Schulanmeldung für Kinder mit sonderpädagogischem Förderbedarf </a:t>
            </a:r>
            <a:r>
              <a:rPr 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- in der Regel an der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zuständigen Grundschule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direkt an einem sonderpädagogischen Förderzentrum</a:t>
            </a:r>
            <a:r>
              <a:rPr lang="de-DE" dirty="0">
                <a:latin typeface="Arial" pitchFamily="34" charset="0"/>
                <a:cs typeface="Arial" pitchFamily="34" charset="0"/>
              </a:rPr>
              <a:t> möglich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	  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(falls Voraussetzungen für eine erfolgreiche Unterrichtung an der 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i="1" dirty="0">
                <a:latin typeface="Arial" pitchFamily="34" charset="0"/>
                <a:cs typeface="Arial" pitchFamily="34" charset="0"/>
              </a:rPr>
              <a:t>    	   Regelschule nicht gegeben sind … oder der Förderbedarf so um­­-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i="1" dirty="0">
                <a:latin typeface="Arial" pitchFamily="34" charset="0"/>
                <a:cs typeface="Arial" pitchFamily="34" charset="0"/>
              </a:rPr>
              <a:t> 	   </a:t>
            </a:r>
            <a:r>
              <a:rPr lang="de-DE" i="1" dirty="0" err="1">
                <a:latin typeface="Arial" pitchFamily="34" charset="0"/>
                <a:cs typeface="Arial" pitchFamily="34" charset="0"/>
              </a:rPr>
              <a:t>fänglich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 ist, dass ausschließlich ein entsprechendes Förderzentrum 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i="1" dirty="0">
                <a:latin typeface="Arial" pitchFamily="34" charset="0"/>
                <a:cs typeface="Arial" pitchFamily="34" charset="0"/>
              </a:rPr>
              <a:t>	   dem </a:t>
            </a:r>
            <a:r>
              <a:rPr lang="de-DE" i="1" dirty="0" err="1">
                <a:latin typeface="Arial" pitchFamily="34" charset="0"/>
                <a:cs typeface="Arial" pitchFamily="34" charset="0"/>
              </a:rPr>
              <a:t>sonderpäd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. Förderbedarf des Kindes gerecht werden kann)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905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4" y="1524488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81697" y="1323975"/>
            <a:ext cx="6077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3. Schulreife und Schulfähigkeit </a:t>
            </a:r>
          </a:p>
          <a:p>
            <a:r>
              <a:rPr lang="de-DE" sz="2000" b="1" dirty="0">
                <a:latin typeface="Arial" pitchFamily="34" charset="0"/>
                <a:cs typeface="Arial" pitchFamily="34" charset="0"/>
              </a:rPr>
              <a:t>    Grundlagen für einen erfolgreichen Schulstart</a:t>
            </a: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81697" y="2132856"/>
            <a:ext cx="8218824" cy="1776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Anstelle des veralteten Schulreifebegriffs wird heute der Begriff </a:t>
            </a:r>
            <a:r>
              <a:rPr lang="de-DE" sz="18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Schulfähigkeit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gesetzt: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„Schulfähigkeit bezeichnet nicht mehr einen fest umrissenen Entwicklungsstand eines einzelnen Kindes , sondern das dynamische Zusammenspiel zwischen persönlichen Voraussetzungen und Vorerfahrungen der Schulanfänger und den jeweiligen schulischen Bedingungen.“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62773" y="4077072"/>
            <a:ext cx="8137747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i="1" dirty="0">
                <a:latin typeface="Arial" pitchFamily="34" charset="0"/>
                <a:cs typeface="Arial" pitchFamily="34" charset="0"/>
              </a:rPr>
              <a:t>Grundsätzlich gilt: 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i="1" dirty="0">
                <a:latin typeface="Arial" pitchFamily="34" charset="0"/>
                <a:cs typeface="Arial" pitchFamily="34" charset="0"/>
              </a:rPr>
              <a:t>Ein Kind ist „schulfähig“, wenn es eine ganze </a:t>
            </a:r>
            <a:r>
              <a:rPr lang="de-DE" i="1" u="sng" dirty="0">
                <a:latin typeface="Arial" pitchFamily="34" charset="0"/>
                <a:cs typeface="Arial" pitchFamily="34" charset="0"/>
              </a:rPr>
              <a:t>Reihe von Kompetenzen 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aufweist im Bereich Verhalten und Leistung  – </a:t>
            </a:r>
            <a:r>
              <a:rPr lang="de-DE" b="1" i="1" dirty="0">
                <a:latin typeface="Arial" pitchFamily="34" charset="0"/>
                <a:cs typeface="Arial" pitchFamily="34" charset="0"/>
              </a:rPr>
              <a:t>dabei steht zuerst gar nicht das Wissen im Vordergrund, sondern das Verhalten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62772" y="5517232"/>
            <a:ext cx="8137747" cy="923330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i="1" dirty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de-DE" b="1" i="1" u="sng" dirty="0">
                <a:latin typeface="Arial" pitchFamily="34" charset="0"/>
                <a:cs typeface="Arial" pitchFamily="34" charset="0"/>
                <a:sym typeface="Wingdings"/>
              </a:rPr>
              <a:t>Kriterien der Schulfähigkeit</a:t>
            </a:r>
            <a:r>
              <a:rPr lang="de-DE" i="1" dirty="0">
                <a:latin typeface="Arial" pitchFamily="34" charset="0"/>
                <a:cs typeface="Arial" pitchFamily="34" charset="0"/>
                <a:sym typeface="Wingdings"/>
              </a:rPr>
              <a:t>:</a:t>
            </a:r>
            <a:br>
              <a:rPr lang="de-DE" i="1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b="1" i="1" dirty="0">
                <a:latin typeface="Arial" pitchFamily="34" charset="0"/>
                <a:cs typeface="Arial" pitchFamily="34" charset="0"/>
                <a:sym typeface="Wingdings"/>
              </a:rPr>
              <a:t>Zusammenfassung von körperlichen, kognitiven, motivationalen und sozial-emotionalen Fähigkeiten und Bedürfnissen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4367" y="1774972"/>
            <a:ext cx="3522162" cy="2387634"/>
          </a:xfrm>
          <a:solidFill>
            <a:srgbClr val="FF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Lebenspraktische Fähigkeiten / 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Selbstständigkeit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selbstständiges An- und Ausziehen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Reißverschlüsse, Schuhbänder, …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alleine den Schulweg bewältigen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auf sein Eigentum achten, selbst-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ständig ordnen und pflegen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selbstständiges Arbeiten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</a:t>
            </a: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85" y="1322283"/>
            <a:ext cx="592475" cy="3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283968" y="2060848"/>
            <a:ext cx="4608512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2. Körperliche und motorische Kompetenzen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Kraft für den Schulranzen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Blasentätigkeit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Grob- und feinmotorische Fähigkeiten: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rückwärts gehen, still sitzen, hüpfen, auf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einem Bein stehen, Handhabung von Schreib-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geräten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Spitzer, Schere, Kleber, … 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4518" y="4293096"/>
            <a:ext cx="4120969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3. Soziale und emotionale Kompetenzen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 Kontaktfähigkeit, Verträglichkeit, 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Kooperation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Hilfe annehmen, um Hilfe bitten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Regeln einsehen und befolgen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Konfliktverhalten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Selbst- und Fremdkritik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Frustrationstoleranz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284824" y="1292129"/>
            <a:ext cx="569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Was erwartet die Schule von meinem Kind?</a:t>
            </a:r>
          </a:p>
        </p:txBody>
      </p:sp>
      <p:sp>
        <p:nvSpPr>
          <p:cNvPr id="15" name="Titel 2"/>
          <p:cNvSpPr txBox="1">
            <a:spLocks/>
          </p:cNvSpPr>
          <p:nvPr/>
        </p:nvSpPr>
        <p:spPr>
          <a:xfrm>
            <a:off x="4748294" y="4077072"/>
            <a:ext cx="4144186" cy="230425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Wahrnehmung und Orientierungs-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fähigkeit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sich zurechtfinden (Weg zur Schule, Wege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im Schulhaus, Pause, …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ausgebildete visuelle Wahrnehmung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(wichtig beim Lesen- und </a:t>
            </a:r>
            <a:r>
              <a:rPr lang="de-DE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Schreibenlernen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Lagebegriffe/Lagebeziehungen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328006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2998" y="1121815"/>
            <a:ext cx="4091652" cy="1723454"/>
          </a:xfrm>
          <a:solidFill>
            <a:srgbClr val="F6B6F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Sprachkompetenz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altersgemäßer Wortschatz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 ganzen Sätzen sprechen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korrekt und deutlich (keine Babysprache!)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genaues zuhören, auf Fragen eingehen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89196" y="1895780"/>
            <a:ext cx="4103041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6. Motivationale Kompetenz – Lernkompetenz und Ausdauer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Lernwilligkeit, aufgeschlossene Mitarbeit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Positive Arbeitseinstellung, Interesse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Durchhaltevermögen, Belastbarkeit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(Vormittag mit kurzen Pausen,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Nachmittag HA)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Konzentration auf eine Sache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zielorientiertes Arbeiten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7509" y="2996952"/>
            <a:ext cx="426498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7. Kognitive Kompetenz - Merkfähigkeit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Gesehenes und Gehörtes im Gedächtnis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behalten (Namen, Lieder, Gedichte, Sach-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verhalte, …)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Zusammenhänge erkennen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Differenzierungsfähigkeit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2"/>
          <p:cNvSpPr txBox="1">
            <a:spLocks/>
          </p:cNvSpPr>
          <p:nvPr/>
        </p:nvSpPr>
        <p:spPr>
          <a:xfrm>
            <a:off x="345800" y="4725144"/>
            <a:ext cx="4514231" cy="172819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Mathematische Kompetenz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Mengen bis 5 simultan erfassen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größer–kleiner, mehr-weniger Vergleiche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Muster erkennen und fortsetzen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logisches Denken (kausale Zusammenhänge 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erkennen:  wenn…dann…)</a:t>
            </a:r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4982142" y="4725144"/>
            <a:ext cx="3744416" cy="1526125"/>
          </a:xfrm>
          <a:prstGeom prst="rect">
            <a:avLst/>
          </a:prstGeom>
          <a:solidFill>
            <a:srgbClr val="F864E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Auftragssensibilität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Arbeitsanweisungen befolgen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Aufgaben verstehen und ausführen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Aufträge in der Klasse übernehmen</a:t>
            </a:r>
          </a:p>
          <a:p>
            <a:pPr fontAlgn="auto">
              <a:spcAft>
                <a:spcPts val="0"/>
              </a:spcAft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Hausaufgaben zunehmend selbst-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ständig erledigen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331640" y="676796"/>
            <a:ext cx="569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Was erwartet die Schule von meinem Kind?</a:t>
            </a:r>
          </a:p>
        </p:txBody>
      </p:sp>
    </p:spTree>
    <p:extLst>
      <p:ext uri="{BB962C8B-B14F-4D97-AF65-F5344CB8AC3E}">
        <p14:creationId xmlns:p14="http://schemas.microsoft.com/office/powerpoint/2010/main" val="209337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49516" y="1536761"/>
            <a:ext cx="4246706" cy="712413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Das Alter allein sagt nicht viel aus!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45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376793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49516" y="2348880"/>
            <a:ext cx="4464496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2. Jedes Kind ist anders!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Es gibt jüngere Kinder, die bereits schulreif sind – dann wieder ältere, bei denen das noch nicht der Fall ist und evtl. eine Zurückstellung angeraten wird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43519" y="1911400"/>
            <a:ext cx="4048961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3. Holen Sie sich den Rat von 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Fachleuten!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Ein Gespräch mit Erziehern bietet sich an – sie erleben das Kindergartenkind  anders als Vater und Mutter zu Hause und können wertvolle Hinweise geben.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2"/>
          <p:cNvSpPr txBox="1">
            <a:spLocks/>
          </p:cNvSpPr>
          <p:nvPr/>
        </p:nvSpPr>
        <p:spPr>
          <a:xfrm>
            <a:off x="204599" y="3789039"/>
            <a:ext cx="5832648" cy="285530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Kann ich die Schulfähigkeit „trainieren“? </a:t>
            </a:r>
          </a:p>
          <a:p>
            <a:pPr fontAlgn="auto">
              <a:spcAft>
                <a:spcPts val="0"/>
              </a:spcAft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 Kind hat seine Stärken und Schwächen, bestimmte Talente und Begabungen, die sich zu unterschiedlichen Zeit-punkten entwickeln können.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Gezielte Fördermaßnahmen </a:t>
            </a:r>
            <a:r>
              <a:rPr lang="de-DE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spielerisch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den Alltag mit ein-beziehen (Schleifen binden, in ganzen Sätzen sprechen, sorg-fältiges ausmalen, genaues ausschneiden, Spiele wie Memory, „Kofferpacken““, … </a:t>
            </a:r>
          </a:p>
          <a:p>
            <a:pPr algn="ctr" fontAlgn="auto">
              <a:spcAft>
                <a:spcPts val="0"/>
              </a:spcAft>
            </a:pPr>
            <a:r>
              <a:rPr lang="de-DE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 Trainingsprogramm absolvieren, das den Kindern die Lust auf Schule nimmt! </a:t>
            </a:r>
          </a:p>
          <a:p>
            <a:pPr algn="ctr" fontAlgn="auto">
              <a:spcAft>
                <a:spcPts val="0"/>
              </a:spcAft>
            </a:pPr>
            <a:r>
              <a:rPr lang="de-DE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Angst machen – neugierig machen!</a:t>
            </a:r>
            <a:endParaRPr lang="de-DE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6516217" y="4005064"/>
            <a:ext cx="2373232" cy="232725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Wenn Sie noch sehr 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unsicher sind:</a:t>
            </a:r>
          </a:p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Warten Sie den Ein-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schreibetermin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Vertrauen Sie den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Empfehlungen von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Erziehern und Lehr-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kräften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fontAlgn="auto">
              <a:spcAft>
                <a:spcPts val="0"/>
              </a:spcAft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331640" y="921760"/>
            <a:ext cx="768159" cy="40011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8588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3" y="1496161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74969" y="1137954"/>
            <a:ext cx="4041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4. Tag der Schuleinschreibung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74969" y="1694483"/>
            <a:ext cx="3933850" cy="10573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Wingdings"/>
              <a:buChar char="è"/>
            </a:pP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Anschreiben der Schule</a:t>
            </a:r>
            <a:b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	Termin bestätigt?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	Rücklauf Fragebogen?</a:t>
            </a:r>
            <a:endParaRPr lang="de-DE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65615" y="2073110"/>
            <a:ext cx="4570881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Sie melden sich am Empfangstisch.  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78466" y="2895056"/>
            <a:ext cx="8239208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mindestens ein Erziehungsberechtigter </a:t>
            </a:r>
            <a:r>
              <a:rPr lang="de-DE" u="sng" dirty="0">
                <a:latin typeface="Arial" pitchFamily="34" charset="0"/>
                <a:cs typeface="Arial" pitchFamily="34" charset="0"/>
                <a:sym typeface="Wingdings"/>
              </a:rPr>
              <a:t>mit dem Kind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51" y="3933056"/>
            <a:ext cx="1664423" cy="115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398467" y="3448136"/>
            <a:ext cx="6573295" cy="2308324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Entsprechende </a:t>
            </a:r>
            <a:r>
              <a:rPr lang="de-DE" b="1" dirty="0" smtClean="0">
                <a:latin typeface="Arial" pitchFamily="34" charset="0"/>
                <a:cs typeface="Arial" pitchFamily="34" charset="0"/>
                <a:sym typeface="Wingdings"/>
              </a:rPr>
              <a:t>Urkunden/Nachweise 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DE" b="1" dirty="0" smtClean="0">
                <a:latin typeface="Arial" pitchFamily="34" charset="0"/>
                <a:cs typeface="Arial" pitchFamily="34" charset="0"/>
                <a:sym typeface="Wingdings"/>
              </a:rPr>
              <a:t>   </a:t>
            </a:r>
            <a:r>
              <a:rPr lang="de-DE" sz="1400" dirty="0" smtClean="0">
                <a:latin typeface="Arial" pitchFamily="34" charset="0"/>
                <a:cs typeface="Arial" pitchFamily="34" charset="0"/>
                <a:sym typeface="Wingdings"/>
              </a:rPr>
              <a:t>(</a:t>
            </a:r>
            <a:r>
              <a:rPr lang="de-DE" sz="1400" u="sng" dirty="0" smtClean="0">
                <a:latin typeface="Arial" pitchFamily="34" charset="0"/>
                <a:cs typeface="Arial" pitchFamily="34" charset="0"/>
                <a:sym typeface="Wingdings"/>
              </a:rPr>
              <a:t>falls bisher noch nicht an der Schule vorgelegt</a:t>
            </a:r>
            <a:r>
              <a:rPr lang="de-DE" sz="1400" dirty="0" smtClean="0">
                <a:latin typeface="Arial" pitchFamily="34" charset="0"/>
                <a:cs typeface="Arial" pitchFamily="34" charset="0"/>
                <a:sym typeface="Wingdings"/>
              </a:rPr>
              <a:t>)</a:t>
            </a: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Geburtsurkunde/Stammbuch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Nachweis über Schuleingangsuntersuchung 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  (Referat für Umwelt und Gesundheit)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evtl. Sorgerechtsbeschluss/Scheidungsurkunden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Einverständnis „Kooperation Kindergarten – Grundschule“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Pass bei Kindern mit „nicht deutscher“ Muttersprache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51097" y="5937990"/>
            <a:ext cx="8241806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Wünsche bezüglich Lehrer / Mitschüler sind grundsätzlich </a:t>
            </a:r>
            <a:r>
              <a:rPr lang="de-DE" b="1" u="sng" dirty="0">
                <a:latin typeface="Arial" pitchFamily="34" charset="0"/>
                <a:cs typeface="Arial" pitchFamily="34" charset="0"/>
                <a:sym typeface="Wingdings"/>
              </a:rPr>
              <a:t>nicht </a:t>
            </a: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möglich! 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356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3" y="1496161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81697" y="1323975"/>
            <a:ext cx="478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Stationen bei der Schuleinschreibung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46863" y="1867608"/>
            <a:ext cx="3933850" cy="76930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Wingdings"/>
              <a:buChar char="è"/>
            </a:pPr>
            <a:r>
              <a:rPr lang="de-D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Anmeldung für Eltern</a:t>
            </a:r>
            <a:endParaRPr lang="de-DE" sz="1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65614" y="2313746"/>
            <a:ext cx="4151161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u="sng" dirty="0">
                <a:latin typeface="Arial" pitchFamily="34" charset="0"/>
                <a:cs typeface="Arial" pitchFamily="34" charset="0"/>
                <a:sym typeface="Wingdings"/>
              </a:rPr>
              <a:t>Schuleingangstest für Kinder</a:t>
            </a:r>
          </a:p>
          <a:p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77567" y="3212976"/>
            <a:ext cx="8239208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Betreuung durch den </a:t>
            </a:r>
            <a:r>
              <a:rPr lang="de-DE" b="1" dirty="0" smtClean="0">
                <a:latin typeface="Arial" pitchFamily="34" charset="0"/>
                <a:cs typeface="Arial" pitchFamily="34" charset="0"/>
                <a:sym typeface="Wingdings"/>
              </a:rPr>
              <a:t>Elternbeirat  </a:t>
            </a:r>
            <a:r>
              <a:rPr lang="de-DE" sz="1400" b="1" dirty="0" smtClean="0">
                <a:latin typeface="Arial" pitchFamily="34" charset="0"/>
                <a:cs typeface="Arial" pitchFamily="34" charset="0"/>
                <a:sym typeface="Wingdings"/>
              </a:rPr>
              <a:t>(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  <a:sym typeface="Wingdings"/>
              </a:rPr>
              <a:t>coronabedingte</a:t>
            </a:r>
            <a:r>
              <a:rPr lang="de-DE" sz="1400" b="1" dirty="0" smtClean="0">
                <a:latin typeface="Arial" pitchFamily="34" charset="0"/>
                <a:cs typeface="Arial" pitchFamily="34" charset="0"/>
                <a:sym typeface="Wingdings"/>
              </a:rPr>
              <a:t> Einschränkung)</a:t>
            </a:r>
            <a:endParaRPr lang="de-DE" sz="1400" b="1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74969" y="3717032"/>
            <a:ext cx="8241806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 smtClean="0">
                <a:latin typeface="Arial" pitchFamily="34" charset="0"/>
                <a:cs typeface="Arial" pitchFamily="34" charset="0"/>
                <a:sym typeface="Wingdings"/>
              </a:rPr>
              <a:t>Förderverein     </a:t>
            </a:r>
            <a:r>
              <a:rPr lang="de-DE" sz="1400" b="1" dirty="0">
                <a:latin typeface="Arial" pitchFamily="34" charset="0"/>
                <a:cs typeface="Arial" pitchFamily="34" charset="0"/>
                <a:sym typeface="Wingdings"/>
              </a:rPr>
              <a:t>(</a:t>
            </a:r>
            <a:r>
              <a:rPr lang="de-DE" sz="1400" b="1" dirty="0" err="1">
                <a:latin typeface="Arial" pitchFamily="34" charset="0"/>
                <a:cs typeface="Arial" pitchFamily="34" charset="0"/>
                <a:sym typeface="Wingdings"/>
              </a:rPr>
              <a:t>coronabedingte</a:t>
            </a:r>
            <a:r>
              <a:rPr lang="de-DE" sz="1400" b="1" dirty="0">
                <a:latin typeface="Arial" pitchFamily="34" charset="0"/>
                <a:cs typeface="Arial" pitchFamily="34" charset="0"/>
                <a:sym typeface="Wingdings"/>
              </a:rPr>
              <a:t> Einschränkung)</a:t>
            </a:r>
            <a:endParaRPr lang="de-DE" sz="1400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8714" y="4293096"/>
            <a:ext cx="8241806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Anmeldung Mittagsbetreuung / Tagesheim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74969" y="5013176"/>
            <a:ext cx="8241806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  <a:sym typeface="Wingdings"/>
              </a:rPr>
              <a:t>Optional:</a:t>
            </a:r>
          </a:p>
          <a:p>
            <a:pPr marL="285750" indent="-285750">
              <a:buFont typeface="Wingdings"/>
              <a:buChar char="è"/>
            </a:pPr>
            <a:r>
              <a:rPr lang="de-DE" b="1" dirty="0" smtClean="0">
                <a:latin typeface="Arial" pitchFamily="34" charset="0"/>
                <a:cs typeface="Arial" pitchFamily="34" charset="0"/>
                <a:sym typeface="Wingdings"/>
              </a:rPr>
              <a:t>Anmeldung </a:t>
            </a: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Schule der Phantasie / bzw. </a:t>
            </a:r>
            <a:r>
              <a:rPr lang="de-DE" b="1" dirty="0" smtClean="0">
                <a:latin typeface="Arial" pitchFamily="34" charset="0"/>
                <a:cs typeface="Arial" pitchFamily="34" charset="0"/>
                <a:sym typeface="Wingdings"/>
              </a:rPr>
              <a:t>Anmeldeformular </a:t>
            </a:r>
            <a:r>
              <a:rPr lang="de-DE" sz="1200" b="1" dirty="0" smtClean="0">
                <a:latin typeface="Arial" pitchFamily="34" charset="0"/>
                <a:cs typeface="Arial" pitchFamily="34" charset="0"/>
                <a:sym typeface="Wingdings"/>
              </a:rPr>
              <a:t>(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  <a:sym typeface="Wingdings"/>
              </a:rPr>
              <a:t>s.homepage</a:t>
            </a:r>
            <a:r>
              <a:rPr lang="de-DE" sz="1200" b="1" dirty="0" smtClean="0">
                <a:latin typeface="Arial" pitchFamily="34" charset="0"/>
                <a:cs typeface="Arial" pitchFamily="34" charset="0"/>
                <a:sym typeface="Wingdings"/>
              </a:rPr>
              <a:t>)</a:t>
            </a:r>
            <a:endParaRPr lang="de-DE" sz="1200" b="1" dirty="0">
              <a:latin typeface="Arial" pitchFamily="34" charset="0"/>
              <a:cs typeface="Arial" pitchFamily="34" charset="0"/>
              <a:sym typeface="Wingdings"/>
            </a:endParaRPr>
          </a:p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Kurse in Englisch für 1. und 2. Klassen / bzw. Anmeldeformular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693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848" y="1433303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53075" y="1234120"/>
            <a:ext cx="498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Schuleingangstest – „</a:t>
            </a:r>
            <a:r>
              <a:rPr lang="de-DE" sz="2000" b="1" u="sng" dirty="0" err="1">
                <a:latin typeface="Arial" pitchFamily="34" charset="0"/>
                <a:cs typeface="Arial" pitchFamily="34" charset="0"/>
              </a:rPr>
              <a:t>screening</a:t>
            </a:r>
            <a:r>
              <a:rPr lang="de-DE" sz="2000" b="1" u="sng" dirty="0">
                <a:latin typeface="Arial" pitchFamily="34" charset="0"/>
                <a:cs typeface="Arial" pitchFamily="34" charset="0"/>
              </a:rPr>
              <a:t>“</a:t>
            </a:r>
            <a:br>
              <a:rPr lang="de-DE" sz="2000" b="1" u="sng" dirty="0">
                <a:latin typeface="Arial" pitchFamily="34" charset="0"/>
                <a:cs typeface="Arial" pitchFamily="34" charset="0"/>
              </a:rPr>
            </a:br>
            <a:r>
              <a:rPr lang="de-DE" sz="2000" b="1" u="sng" dirty="0">
                <a:latin typeface="Arial" pitchFamily="34" charset="0"/>
                <a:cs typeface="Arial" pitchFamily="34" charset="0"/>
              </a:rPr>
              <a:t>Was wird beim Kind getestet?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61975" y="2132856"/>
            <a:ext cx="8218824" cy="64807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de-DE" sz="14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… die Kriterien der Schulfähigkeit</a:t>
            </a:r>
            <a:r>
              <a:rPr lang="de-DE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:</a:t>
            </a:r>
            <a:br>
              <a:rPr lang="de-DE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(körperlich-motorische, kognitive, motivationale und sozial-emotionale Kompetenzen)</a:t>
            </a:r>
            <a:endParaRPr lang="de-DE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72280" y="3861048"/>
            <a:ext cx="8208519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Sprachfähigkeit:		Sprechbereitschaft, Wortschatz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Mengenerfassung:		bis 5, bis 10, Mengenvergleiche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Phonetische Bewusstheit: 	Silbenklatschen, Merkfähigkeit, 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				Reimwörter, ..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Visuelle Wahrnehmung:		Lagebeziehungen, Unterschiede, 					Rasterfiguren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Feinmotorik:			Schwunglinien, Muster fortsetzen, 					ausmalen, ausschneiden</a:t>
            </a:r>
          </a:p>
        </p:txBody>
      </p:sp>
      <p:pic>
        <p:nvPicPr>
          <p:cNvPr id="14" name="Picture 10" descr="C:\Users\Barbara\AppData\Local\Microsoft\Windows\INetCache\IE\A9OUPXTV\v37aA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59" y="2479921"/>
            <a:ext cx="1152128" cy="129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3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848" y="1433303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53075" y="1234120"/>
            <a:ext cx="498239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Schuleingangstest – „</a:t>
            </a:r>
            <a:r>
              <a:rPr lang="de-DE" sz="2000" b="1" u="sng" dirty="0" err="1">
                <a:latin typeface="Arial" pitchFamily="34" charset="0"/>
                <a:cs typeface="Arial" pitchFamily="34" charset="0"/>
              </a:rPr>
              <a:t>screening</a:t>
            </a:r>
            <a:r>
              <a:rPr lang="de-DE" sz="2000" b="1" u="sng" dirty="0">
                <a:latin typeface="Arial" pitchFamily="34" charset="0"/>
                <a:cs typeface="Arial" pitchFamily="34" charset="0"/>
              </a:rPr>
              <a:t>“</a:t>
            </a:r>
          </a:p>
          <a:p>
            <a:r>
              <a:rPr lang="de-DE" sz="1100" b="1" u="sng" dirty="0">
                <a:latin typeface="Arial" pitchFamily="34" charset="0"/>
                <a:cs typeface="Arial" pitchFamily="34" charset="0"/>
              </a:rPr>
              <a:t/>
            </a:r>
            <a:br>
              <a:rPr lang="de-DE" sz="1100" b="1" u="sng" dirty="0">
                <a:latin typeface="Arial" pitchFamily="34" charset="0"/>
                <a:cs typeface="Arial" pitchFamily="34" charset="0"/>
              </a:rPr>
            </a:br>
            <a:r>
              <a:rPr lang="de-DE" sz="2000" b="1" u="sng" dirty="0">
                <a:latin typeface="Arial" pitchFamily="34" charset="0"/>
                <a:cs typeface="Arial" pitchFamily="34" charset="0"/>
              </a:rPr>
              <a:t>Auszug: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80584" y="5373216"/>
            <a:ext cx="823920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Rückmeldung/Besprechen der Ergebnisse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80119" y="6021288"/>
            <a:ext cx="8239208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Evtl. Einladung zum „Schulspiel“ 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24288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24288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323535"/>
              </p:ext>
            </p:extLst>
          </p:nvPr>
        </p:nvGraphicFramePr>
        <p:xfrm>
          <a:off x="467543" y="2211705"/>
          <a:ext cx="7848873" cy="9061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37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1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Station 1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Sprachfähigkeit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5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Sprechbereitschaft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 </a:t>
                      </a:r>
                      <a:endParaRPr lang="de-DE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spontan 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 </a:t>
                      </a:r>
                      <a:endParaRPr lang="de-DE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*         *         *         *         *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nur mit Nachfragen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5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Wortschatz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 </a:t>
                      </a:r>
                      <a:endParaRPr lang="de-DE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umfassend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 </a:t>
                      </a:r>
                      <a:endParaRPr lang="de-DE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*         *         *         *         *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5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eingeschränkt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265197"/>
              </p:ext>
            </p:extLst>
          </p:nvPr>
        </p:nvGraphicFramePr>
        <p:xfrm>
          <a:off x="446976" y="3429000"/>
          <a:ext cx="7848872" cy="17632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6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3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Station 2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Mengenerfassung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Mengenerfassung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bis 5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simultan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*         *         *         *         *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    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abzählend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Mengenerfassung 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bis 10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simultan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*         *         *         *         *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    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abzählend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Mengenvergleich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„mehr/weniger“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spontan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*         *         *         *         *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     abzählend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71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55386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35" y="1648561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542070" y="1138358"/>
            <a:ext cx="81137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Comic Sans MS" pitchFamily="66" charset="0"/>
              </a:rPr>
              <a:t>Eltern-handout</a:t>
            </a:r>
          </a:p>
          <a:p>
            <a:endParaRPr lang="de-DE" sz="1000" b="1" u="sng" dirty="0">
              <a:latin typeface="Comic Sans MS" pitchFamily="66" charset="0"/>
            </a:endParaRPr>
          </a:p>
          <a:p>
            <a:r>
              <a:rPr lang="de-DE" sz="2800" b="1" u="sng" dirty="0">
                <a:latin typeface="Comic Sans MS" pitchFamily="66" charset="0"/>
              </a:rPr>
              <a:t>Themen des Abends</a:t>
            </a:r>
            <a:r>
              <a:rPr lang="de-DE" sz="2800" b="1" dirty="0">
                <a:latin typeface="Comic Sans MS" pitchFamily="66" charset="0"/>
              </a:rPr>
              <a:t>:</a:t>
            </a:r>
          </a:p>
          <a:p>
            <a:r>
              <a:rPr lang="de-DE" sz="1000" b="1" dirty="0">
                <a:latin typeface="Comic Sans MS" pitchFamily="66" charset="0"/>
              </a:rPr>
              <a:t/>
            </a:r>
            <a:br>
              <a:rPr lang="de-DE" sz="1000" b="1" dirty="0">
                <a:latin typeface="Comic Sans MS" pitchFamily="66" charset="0"/>
              </a:rPr>
            </a:br>
            <a:r>
              <a:rPr lang="de-DE" sz="2800" b="1" dirty="0">
                <a:latin typeface="Comic Sans MS" pitchFamily="66" charset="0"/>
              </a:rPr>
              <a:t>1. 	</a:t>
            </a:r>
            <a:r>
              <a:rPr lang="de-DE" sz="2400" b="1" dirty="0">
                <a:latin typeface="Comic Sans MS" pitchFamily="66" charset="0"/>
              </a:rPr>
              <a:t>Allgemeine Informationen</a:t>
            </a:r>
          </a:p>
          <a:p>
            <a:r>
              <a:rPr lang="de-DE" sz="800" b="1" dirty="0">
                <a:latin typeface="Comic Sans MS" pitchFamily="66" charset="0"/>
              </a:rPr>
              <a:t/>
            </a:r>
            <a:br>
              <a:rPr lang="de-DE" sz="800" b="1" dirty="0">
                <a:latin typeface="Comic Sans MS" pitchFamily="66" charset="0"/>
              </a:rPr>
            </a:br>
            <a:r>
              <a:rPr lang="de-DE" sz="2400" b="1" dirty="0">
                <a:latin typeface="Comic Sans MS" pitchFamily="66" charset="0"/>
              </a:rPr>
              <a:t>2.	Rechtliche Grundlagen</a:t>
            </a:r>
            <a:br>
              <a:rPr lang="de-DE" sz="2400" b="1" dirty="0">
                <a:latin typeface="Comic Sans MS" pitchFamily="66" charset="0"/>
              </a:rPr>
            </a:br>
            <a:r>
              <a:rPr lang="de-DE" sz="800" b="1" dirty="0">
                <a:latin typeface="Comic Sans MS" pitchFamily="66" charset="0"/>
              </a:rPr>
              <a:t/>
            </a:r>
            <a:br>
              <a:rPr lang="de-DE" sz="800" b="1" dirty="0">
                <a:latin typeface="Comic Sans MS" pitchFamily="66" charset="0"/>
              </a:rPr>
            </a:br>
            <a:r>
              <a:rPr lang="de-DE" sz="2400" b="1" dirty="0">
                <a:latin typeface="Comic Sans MS" pitchFamily="66" charset="0"/>
              </a:rPr>
              <a:t>3. 	„Ist mein Kind  schulfähig?“ </a:t>
            </a:r>
          </a:p>
          <a:p>
            <a:r>
              <a:rPr lang="de-DE" sz="2400" b="1" dirty="0">
                <a:latin typeface="Comic Sans MS" pitchFamily="66" charset="0"/>
              </a:rPr>
              <a:t>                    – Grundlagen für den Schulstart</a:t>
            </a:r>
            <a:br>
              <a:rPr lang="de-DE" sz="2400" b="1" dirty="0">
                <a:latin typeface="Comic Sans MS" pitchFamily="66" charset="0"/>
              </a:rPr>
            </a:br>
            <a:endParaRPr lang="de-DE" sz="1200" b="1" dirty="0"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r>
              <a:rPr lang="de-DE" sz="2400" b="1" dirty="0">
                <a:latin typeface="Comic Sans MS" pitchFamily="66" charset="0"/>
              </a:rPr>
              <a:t> 	Tag der Schuleinschreibung</a:t>
            </a:r>
            <a:br>
              <a:rPr lang="de-DE" sz="2400" b="1" dirty="0">
                <a:latin typeface="Comic Sans MS" pitchFamily="66" charset="0"/>
              </a:rPr>
            </a:br>
            <a:endParaRPr lang="de-DE" sz="1200" b="1" dirty="0"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r>
              <a:rPr lang="de-DE" sz="2400" b="1" dirty="0">
                <a:latin typeface="Comic Sans MS" pitchFamily="66" charset="0"/>
              </a:rPr>
              <a:t> 	Schulmaterial – Organisation</a:t>
            </a:r>
            <a:br>
              <a:rPr lang="de-DE" sz="2400" b="1" dirty="0">
                <a:latin typeface="Comic Sans MS" pitchFamily="66" charset="0"/>
              </a:rPr>
            </a:br>
            <a:endParaRPr lang="de-DE" sz="1200" b="1" dirty="0"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r>
              <a:rPr lang="de-DE" sz="2400" b="1" dirty="0">
                <a:latin typeface="Comic Sans MS" pitchFamily="66" charset="0"/>
              </a:rPr>
              <a:t> 	Der sichere Schulweg – </a:t>
            </a:r>
          </a:p>
          <a:p>
            <a:r>
              <a:rPr lang="de-DE" sz="2400" b="1" dirty="0">
                <a:latin typeface="Comic Sans MS" pitchFamily="66" charset="0"/>
              </a:rPr>
              <a:t>                     allgemeine Sicherheitshinweise</a:t>
            </a:r>
            <a:br>
              <a:rPr lang="de-DE" sz="2400" b="1" dirty="0">
                <a:latin typeface="Comic Sans MS" pitchFamily="66" charset="0"/>
              </a:rPr>
            </a:br>
            <a:r>
              <a:rPr lang="de-DE" sz="1200" b="1" dirty="0">
                <a:latin typeface="Comic Sans MS" pitchFamily="66" charset="0"/>
              </a:rPr>
              <a:t/>
            </a:r>
            <a:br>
              <a:rPr lang="de-DE" sz="1200" b="1" dirty="0">
                <a:latin typeface="Comic Sans MS" pitchFamily="66" charset="0"/>
              </a:rPr>
            </a:br>
            <a:r>
              <a:rPr lang="de-DE" sz="2400" b="1" dirty="0">
                <a:latin typeface="Comic Sans MS" pitchFamily="66" charset="0"/>
              </a:rPr>
              <a:t>7. 	Erster Schultag</a:t>
            </a:r>
            <a:endParaRPr lang="de-DE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93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977486"/>
            <a:ext cx="5472608" cy="792088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 Organisation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796706" y="2276872"/>
            <a:ext cx="7196603" cy="3888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Materialliste1 </a:t>
            </a:r>
            <a:r>
              <a:rPr lang="de-DE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Umschläge 		Din A 4,  farblos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 Umschläge 		Din A 5,  farblos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 Zeichenblock	Din A 3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 Zeichenblock	Din A 4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 </a:t>
            </a:r>
            <a:r>
              <a:rPr lang="de-DE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Jurismappe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Din A 4  (Karton)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Schnellhefter	Din A 4  (blau,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rot)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  Lineal		30 cm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122" name="Picture 2" descr="C:\Users\Barbara\AppData\Local\Microsoft\Windows\INetCache\IE\A9OUPXTV\ruler-14594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93" y="2492896"/>
            <a:ext cx="2987824" cy="14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Ein Bild, das Text, Visitenkarte enthält.&#10;&#10;Automatisch generierte Beschreibung">
            <a:extLst>
              <a:ext uri="{FF2B5EF4-FFF2-40B4-BE49-F238E27FC236}">
                <a16:creationId xmlns:a16="http://schemas.microsoft.com/office/drawing/2014/main" id="{7672E9EF-A2C4-4854-914C-B1F86D873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3974"/>
            <a:ext cx="5616624" cy="6384026"/>
          </a:xfr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35" y="1844824"/>
            <a:ext cx="2376264" cy="1259111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   </a:t>
            </a:r>
            <a:b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und   </a:t>
            </a:r>
            <a:b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Organisation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url[1]">
            <a:extLst>
              <a:ext uri="{FF2B5EF4-FFF2-40B4-BE49-F238E27FC236}">
                <a16:creationId xmlns:a16="http://schemas.microsoft.com/office/drawing/2014/main" id="{3877BFB5-0745-4288-8D4E-8662D9C2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Gerakinder-Grundschule">
            <a:extLst>
              <a:ext uri="{FF2B5EF4-FFF2-40B4-BE49-F238E27FC236}">
                <a16:creationId xmlns:a16="http://schemas.microsoft.com/office/drawing/2014/main" id="{6B8EEF68-C826-4DB2-98B7-25C925CF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74" y="389376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93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26" y="1412776"/>
            <a:ext cx="5783242" cy="899071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Organisation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nhaltsplatzhalter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7E7AD5AD-2185-452B-8FAF-CD749F8AD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87" y="2496128"/>
            <a:ext cx="6470338" cy="4101224"/>
          </a:xfrm>
        </p:spPr>
      </p:pic>
      <p:pic>
        <p:nvPicPr>
          <p:cNvPr id="8" name="Picture 7" descr="Gerakinder-Grundschule">
            <a:extLst>
              <a:ext uri="{FF2B5EF4-FFF2-40B4-BE49-F238E27FC236}">
                <a16:creationId xmlns:a16="http://schemas.microsoft.com/office/drawing/2014/main" id="{47E05B65-EBDD-4057-8E6B-20AAB832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url[1]">
            <a:extLst>
              <a:ext uri="{FF2B5EF4-FFF2-40B4-BE49-F238E27FC236}">
                <a16:creationId xmlns:a16="http://schemas.microsoft.com/office/drawing/2014/main" id="{3FC79993-9612-445B-8A21-753EBA90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JI_SeptDoodlers_123_c[1]">
            <a:extLst>
              <a:ext uri="{FF2B5EF4-FFF2-40B4-BE49-F238E27FC236}">
                <a16:creationId xmlns:a16="http://schemas.microsoft.com/office/drawing/2014/main" id="{BBCBCCFB-C6AD-43C6-9658-3482C188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34" y="1495149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28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984007"/>
            <a:ext cx="5472608" cy="792088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Schulmaterial und  Organisation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827584" y="1938161"/>
            <a:ext cx="5575495" cy="43309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Materialliste 2</a:t>
            </a: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Federmäppchen – „</a:t>
            </a:r>
            <a:r>
              <a:rPr lang="de-DE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Größe“!, darin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Lineal (15 cm)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dünne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Bleistifte 	(HB 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F)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 dünne, „gute“ Holzfarbstifte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 Filzstifte (dicke und dünne Spitze)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weißer Radiergummi 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„Schlampermäppchen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 für: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Dosenspitzer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Schere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Klebe</a:t>
            </a:r>
            <a:r>
              <a:rPr lang="de-DE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stifte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1 Flüssigkleber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Wachsmalkreiden „wasserfest“</a:t>
            </a:r>
          </a:p>
        </p:txBody>
      </p:sp>
      <p:pic>
        <p:nvPicPr>
          <p:cNvPr id="3076" name="Picture 4" descr="C:\Users\Barbara\AppData\Local\Microsoft\Windows\INetCache\IE\A9OUPXTV\colored-pencils-2680760_960_72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78" y="2348880"/>
            <a:ext cx="1655061" cy="12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dergebnis für klebestif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78" y="3861048"/>
            <a:ext cx="1282359" cy="23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877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09628"/>
            <a:ext cx="2376264" cy="899071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Organisation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Gerakinder-Grundschule">
            <a:extLst>
              <a:ext uri="{FF2B5EF4-FFF2-40B4-BE49-F238E27FC236}">
                <a16:creationId xmlns:a16="http://schemas.microsoft.com/office/drawing/2014/main" id="{47E05B65-EBDD-4057-8E6B-20AAB832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url[1]">
            <a:extLst>
              <a:ext uri="{FF2B5EF4-FFF2-40B4-BE49-F238E27FC236}">
                <a16:creationId xmlns:a16="http://schemas.microsoft.com/office/drawing/2014/main" id="{3FC79993-9612-445B-8A21-753EBA90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JI_SeptDoodlers_123_c[1]">
            <a:extLst>
              <a:ext uri="{FF2B5EF4-FFF2-40B4-BE49-F238E27FC236}">
                <a16:creationId xmlns:a16="http://schemas.microsoft.com/office/drawing/2014/main" id="{BBCBCCFB-C6AD-43C6-9658-3482C188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34" y="1495149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57748"/>
            <a:ext cx="6408712" cy="5731698"/>
          </a:xfrm>
        </p:spPr>
      </p:pic>
    </p:spTree>
    <p:extLst>
      <p:ext uri="{BB962C8B-B14F-4D97-AF65-F5344CB8AC3E}">
        <p14:creationId xmlns:p14="http://schemas.microsoft.com/office/powerpoint/2010/main" val="105557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959394"/>
            <a:ext cx="5472608" cy="792088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Schulmaterial und  Organisation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795567" y="1916832"/>
            <a:ext cx="6655614" cy="47525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Materialliste 3 </a:t>
            </a:r>
            <a:endParaRPr lang="de-DE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außerdem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de-DE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„</a:t>
            </a:r>
            <a:r>
              <a:rPr lang="de-DE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guter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Farbkasten (12 Farben und Deckweiß)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Borstenpinsel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(Größe 6, 12)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Haarpinsel       (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 6, 12)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 Schwämmchen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 (Mal-)Lappen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♦  Wasserbecher 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Deckel! (kein Glas!)	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SPORT: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Sportbeutel mit Turnkleidung 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feste Turnschuhe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Klettverschluss!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Hausschuhe (keine Schlappen!)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126">
            <a:off x="6648094" y="3207073"/>
            <a:ext cx="1985535" cy="172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829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84360" y="1124744"/>
            <a:ext cx="2487440" cy="1106206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Schulmaterial und  Organisation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654E23-AC49-4B0A-A543-983FCB6AB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5161"/>
            <a:ext cx="5111153" cy="63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71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984007"/>
            <a:ext cx="5472608" cy="792088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Schulmaterial und  Organisation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1134802" y="1916832"/>
            <a:ext cx="7196603" cy="10801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Sachen beschriften und das Material erst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1. Elternabend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mitbringen!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2"/>
          <p:cNvSpPr txBox="1">
            <a:spLocks/>
          </p:cNvSpPr>
          <p:nvPr/>
        </p:nvSpPr>
        <p:spPr>
          <a:xfrm>
            <a:off x="403006" y="3212976"/>
            <a:ext cx="7196603" cy="172819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1. Schultag brauchen die Kinder nur den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Schulranzen mit Federmäppchen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die </a:t>
            </a:r>
            <a:r>
              <a:rPr lang="de-DE" sz="2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Jurismappe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4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und natürlich die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Schultüte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b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1230373" y="5040336"/>
            <a:ext cx="7196603" cy="14401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 Sie an der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Sammelbestellung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teilnehmen</a:t>
            </a:r>
            <a:b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(entscheiden Sie am Tag der Schuleinschreibung!):</a:t>
            </a:r>
          </a:p>
          <a:p>
            <a:endParaRPr lang="de-D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bitte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Hefte und Blöcke kaufen!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5" descr="C:\Users\Barbara\AppData\Local\Microsoft\Windows\INetCache\IE\A9OUPXTV\schultute-2604346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27060">
            <a:off x="7345833" y="3742025"/>
            <a:ext cx="1782699" cy="8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90007" y="959394"/>
            <a:ext cx="7234321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6. Der sichere Schulweg – allgemeine Sicherheitshinweise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1801" y="2061076"/>
            <a:ext cx="72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Bisher Begleitung auf den Weg in den Kindergarten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3768" y="2564904"/>
            <a:ext cx="623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Ziel zum Schuleintritt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- eine selbstständige Bewältigung des Schulweges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- nicht am ersten Schultag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- aber langsame Gewöhnung  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06898" y="3933056"/>
            <a:ext cx="77332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J"/>
            </a:pP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Schulwegtraining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- zusammen mit dem Kind den Weg einige Male ablaufen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- Kinder haben dabei eine ganz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andere 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Sichtweise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als Erwachsene: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sie agieren situationsbezogen, lassen sich leicht ablenken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 achten nicht auf Radfahrer, Autos, …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 haben einen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anderen Blickwinkel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als Erwachsene: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sind kleiner, können nicht über Autos, Abgrenzungen, …hinwegsehen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können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Entfernungen und Geschwindigkeit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herannahender Fahr-  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zeuge weniger einschätzen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 descr="C:\Users\Barbara\AppData\Local\Microsoft\Windows\INetCache\IE\KX3QUGLL\children-965506_64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83" y="2245742"/>
            <a:ext cx="1895872" cy="18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90007" y="959394"/>
            <a:ext cx="7234321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Der sichere Schulweg – allgemeine Sicherheitshinweise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982915" y="1985918"/>
            <a:ext cx="6663996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Suchen Sie zusammen mit Ihrem Kind  den Schulweg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 auf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mögliche Gefahren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842168" y="3543133"/>
            <a:ext cx="8023492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Trainieren Sie – je nach Schulweg - das Verhalten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an der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Ampel und  am Zebrastreifen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(Merseburger Straße)</a:t>
            </a:r>
            <a:endParaRPr lang="de-DE" sz="2000" b="1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732395" y="2749681"/>
            <a:ext cx="7173625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Üben Sie das „Schauen“ beim Überqueren von Straßen: </a:t>
            </a:r>
          </a:p>
          <a:p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           Links–Rechts-Links</a:t>
            </a:r>
            <a:endParaRPr lang="de-DE" b="1" i="1" dirty="0"/>
          </a:p>
        </p:txBody>
      </p:sp>
      <p:sp>
        <p:nvSpPr>
          <p:cNvPr id="13" name="Textfeld 12"/>
          <p:cNvSpPr txBox="1"/>
          <p:nvPr/>
        </p:nvSpPr>
        <p:spPr>
          <a:xfrm>
            <a:off x="424773" y="4365104"/>
            <a:ext cx="8206789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Schulweghelfer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stehen </a:t>
            </a:r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NICHT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mehr zu allen Zeiten zur Verfügung: Mangel an Bewerbern!</a:t>
            </a:r>
            <a:endParaRPr lang="de-DE" sz="2000" b="1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186695" y="5171074"/>
            <a:ext cx="7334438" cy="126188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Rollerkinder in der ersten Klasse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? –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bitte nicht!</a:t>
            </a:r>
          </a:p>
          <a:p>
            <a:pPr marL="342900" indent="-342900">
              <a:buFont typeface="Wingdings"/>
              <a:buChar char="F"/>
            </a:pP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Ein Roller erhöht die </a:t>
            </a:r>
            <a:r>
              <a:rPr lang="de-DE" sz="1400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Geschwindigkeit,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aber NICHT das Reaktionsvermögen bei auftauchenden Gefahren und Hindernissen</a:t>
            </a:r>
            <a:endParaRPr lang="de-DE" sz="1400" b="1" i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342900" indent="-342900">
              <a:buFont typeface="Wingdings"/>
              <a:buChar char="F"/>
            </a:pPr>
            <a:r>
              <a:rPr lang="de-DE" sz="1400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Gewicht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von Schulranzen, angehängte Turnbeutel, … sind problematisch</a:t>
            </a:r>
          </a:p>
          <a:p>
            <a:pPr marL="342900" indent="-342900">
              <a:buFont typeface="Wingdings"/>
              <a:buChar char="F"/>
            </a:pP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Absperren mit </a:t>
            </a:r>
            <a:r>
              <a:rPr lang="de-DE" sz="1400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Schlössern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muss alleine bewältigt werden</a:t>
            </a:r>
          </a:p>
        </p:txBody>
      </p:sp>
      <p:pic>
        <p:nvPicPr>
          <p:cNvPr id="15" name="Picture 24" descr="C:\Users\Barbara\AppData\Local\Microsoft\Windows\INetCache\IE\A9OUPXTV\fahrrad_fahren_mit_rennrad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1" y="2009371"/>
            <a:ext cx="1548456" cy="112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60" y="1634044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83464" y="1387679"/>
            <a:ext cx="8235590" cy="45243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-DE" sz="800" dirty="0">
                <a:latin typeface="Comic Sans MS" pitchFamily="66" charset="0"/>
              </a:rPr>
              <a:t>Eltern-handout</a:t>
            </a:r>
          </a:p>
          <a:p>
            <a:endParaRPr lang="de-DE" sz="800" dirty="0">
              <a:latin typeface="Comic Sans MS" pitchFamily="66" charset="0"/>
            </a:endParaRPr>
          </a:p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Planungshilfen </a:t>
            </a:r>
            <a:r>
              <a:rPr lang="de-DE" b="1" u="sng" dirty="0" smtClean="0">
                <a:latin typeface="Arial" pitchFamily="34" charset="0"/>
                <a:cs typeface="Arial" pitchFamily="34" charset="0"/>
              </a:rPr>
              <a:t>2022</a:t>
            </a:r>
            <a:endParaRPr lang="de-DE" b="1" u="sng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1. Termine</a:t>
            </a:r>
            <a:r>
              <a:rPr lang="de-DE" b="1" u="sng" dirty="0">
                <a:latin typeface="Arial" pitchFamily="34" charset="0"/>
                <a:cs typeface="Arial" pitchFamily="34" charset="0"/>
                <a:sym typeface="Wingdings"/>
              </a:rPr>
              <a:t/>
            </a:r>
            <a:br>
              <a:rPr lang="de-DE" b="1" u="sng" dirty="0">
                <a:latin typeface="Arial" pitchFamily="34" charset="0"/>
                <a:cs typeface="Arial" pitchFamily="34" charset="0"/>
                <a:sym typeface="Wingdings"/>
              </a:rPr>
            </a:br>
            <a:endParaRPr lang="de-DE" sz="800" b="1" u="sng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T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agesheim</a:t>
            </a:r>
            <a:r>
              <a:rPr lang="de-DE" dirty="0">
                <a:latin typeface="Arial" pitchFamily="34" charset="0"/>
                <a:cs typeface="Arial" pitchFamily="34" charset="0"/>
              </a:rPr>
              <a:t>: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 - Tag der offenen Tür	mit Vorbehalt: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Mi, 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09.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März 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2022</a:t>
            </a:r>
            <a:r>
              <a:rPr lang="de-DE" dirty="0">
                <a:latin typeface="Arial" pitchFamily="34" charset="0"/>
                <a:cs typeface="Arial" pitchFamily="34" charset="0"/>
              </a:rPr>
              <a:t>	14 –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18.00 </a:t>
            </a:r>
            <a:r>
              <a:rPr lang="de-DE" dirty="0">
                <a:latin typeface="Arial" pitchFamily="34" charset="0"/>
                <a:cs typeface="Arial" pitchFamily="34" charset="0"/>
              </a:rPr>
              <a:t>Uhr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de-DE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Achtung: je nach CORONA-Situation!</a:t>
            </a:r>
            <a:r>
              <a:rPr lang="de-DE" dirty="0">
                <a:latin typeface="Arial" pitchFamily="34" charset="0"/>
                <a:cs typeface="Arial" pitchFamily="34" charset="0"/>
              </a:rPr>
              <a:t>		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endParaRPr lang="de-DE" sz="10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Schuleinschreibung</a:t>
            </a:r>
            <a:r>
              <a:rPr lang="de-DE" dirty="0">
                <a:latin typeface="Arial" pitchFamily="34" charset="0"/>
                <a:cs typeface="Arial" pitchFamily="34" charset="0"/>
              </a:rPr>
              <a:t>: 	mit Vorbehalt: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Mi, 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16.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März 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2022</a:t>
            </a:r>
            <a:r>
              <a:rPr lang="de-DE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1400" u="sng" dirty="0">
                <a:latin typeface="Arial" pitchFamily="34" charset="0"/>
                <a:cs typeface="Arial" pitchFamily="34" charset="0"/>
              </a:rPr>
              <a:t>Termin mit Uhrzeit!</a:t>
            </a:r>
          </a:p>
          <a:p>
            <a:r>
              <a:rPr lang="de-DE" sz="800" dirty="0">
                <a:latin typeface="Arial" pitchFamily="34" charset="0"/>
                <a:cs typeface="Arial" pitchFamily="34" charset="0"/>
              </a:rPr>
              <a:t>  </a:t>
            </a: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de-DE" sz="1400" u="sng" dirty="0">
                <a:latin typeface="Arial" pitchFamily="34" charset="0"/>
                <a:cs typeface="Arial" pitchFamily="34" charset="0"/>
              </a:rPr>
              <a:t>evtl.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>
                <a:latin typeface="Arial" pitchFamily="34" charset="0"/>
                <a:cs typeface="Arial" pitchFamily="34" charset="0"/>
              </a:rPr>
              <a:t>Schulspiel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: 		Termin nur bei Bedarf! 		</a:t>
            </a:r>
          </a:p>
          <a:p>
            <a:endParaRPr lang="de-DE" sz="8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Einschulungskorridor 	</a:t>
            </a:r>
            <a:r>
              <a:rPr lang="de-DE" dirty="0">
                <a:latin typeface="Arial" pitchFamily="34" charset="0"/>
                <a:cs typeface="Arial" pitchFamily="34" charset="0"/>
              </a:rPr>
              <a:t>Entscheidung schriftlich 	bis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11. </a:t>
            </a:r>
            <a:r>
              <a:rPr lang="de-DE" dirty="0">
                <a:latin typeface="Arial" pitchFamily="34" charset="0"/>
                <a:cs typeface="Arial" pitchFamily="34" charset="0"/>
              </a:rPr>
              <a:t>April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2022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sz="1000" dirty="0">
                <a:latin typeface="Arial" pitchFamily="34" charset="0"/>
                <a:cs typeface="Arial" pitchFamily="34" charset="0"/>
                <a:sym typeface="Wingdings"/>
              </a:rPr>
              <a:t/>
            </a:r>
            <a:br>
              <a:rPr lang="de-DE" sz="1000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Schnuppertag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GS</a:t>
            </a:r>
            <a:r>
              <a:rPr lang="de-DE" dirty="0">
                <a:latin typeface="Arial" pitchFamily="34" charset="0"/>
                <a:cs typeface="Arial" pitchFamily="34" charset="0"/>
              </a:rPr>
              <a:t>	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Info </a:t>
            </a:r>
            <a:r>
              <a:rPr lang="de-DE" dirty="0">
                <a:latin typeface="Arial" pitchFamily="34" charset="0"/>
                <a:cs typeface="Arial" pitchFamily="34" charset="0"/>
              </a:rPr>
              <a:t>über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KiGa`s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sz="10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1. Schultag</a:t>
            </a:r>
            <a:r>
              <a:rPr lang="de-DE" dirty="0">
                <a:latin typeface="Arial" pitchFamily="34" charset="0"/>
                <a:cs typeface="Arial" pitchFamily="34" charset="0"/>
              </a:rPr>
              <a:t>:	  	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Di, 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13.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September 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2022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dirty="0">
                <a:latin typeface="Arial" pitchFamily="34" charset="0"/>
                <a:cs typeface="Arial" pitchFamily="34" charset="0"/>
              </a:rPr>
              <a:t>		9 – 11 Uhr</a:t>
            </a:r>
          </a:p>
          <a:p>
            <a:r>
              <a:rPr lang="de-DE" sz="1000" dirty="0">
                <a:latin typeface="Arial" pitchFamily="34" charset="0"/>
                <a:cs typeface="Arial" pitchFamily="34" charset="0"/>
              </a:rPr>
              <a:t/>
            </a:r>
            <a:br>
              <a:rPr lang="de-DE" sz="10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1. Elternabend</a:t>
            </a:r>
            <a:r>
              <a:rPr lang="de-DE" dirty="0">
                <a:latin typeface="Arial" pitchFamily="34" charset="0"/>
                <a:cs typeface="Arial" pitchFamily="34" charset="0"/>
              </a:rPr>
              <a:t>: 	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Mi, 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14.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September 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2022</a:t>
            </a:r>
            <a:r>
              <a:rPr lang="de-DE" dirty="0">
                <a:latin typeface="Arial" pitchFamily="34" charset="0"/>
                <a:cs typeface="Arial" pitchFamily="34" charset="0"/>
              </a:rPr>
              <a:t>	19 Uhr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(sehr wichtig!)</a:t>
            </a:r>
            <a:r>
              <a:rPr lang="de-DE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79142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90007" y="959394"/>
            <a:ext cx="7234321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Der sichere Schulweg – allgemeine Sicherheitshinweise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16316" y="1988840"/>
            <a:ext cx="7055369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Planen Sie genügend Zeit ein!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	Keine Hetze, keine Eile – „Zeit zum Trödeln“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842168" y="3543133"/>
            <a:ext cx="7724149" cy="132343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Kleidung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Dunkelheit im Herbst braucht helle Kleidung, Reflektoren, …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Winterzeit evtl. mit Zusatzhose und Socken</a:t>
            </a:r>
          </a:p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Sicherheitswesten zum Schulanfang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5984" y="2749681"/>
            <a:ext cx="7704837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Verabschiedung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spätestens am Schuleingang - </a:t>
            </a:r>
            <a:r>
              <a:rPr lang="de-DE" sz="2000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unten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an der Treppe</a:t>
            </a:r>
            <a:endParaRPr lang="de-DE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58871" y="5157192"/>
            <a:ext cx="8206789" cy="132343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Elternbegleitung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allmählich reduzieren</a:t>
            </a:r>
          </a:p>
          <a:p>
            <a:pPr marL="342900" indent="-342900">
              <a:buFont typeface="Wingdings"/>
              <a:buChar char="F"/>
            </a:pP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Schulweg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mit Freunden planen</a:t>
            </a:r>
          </a:p>
          <a:p>
            <a:pPr marL="342900" indent="-342900">
              <a:buFont typeface="Wingdings"/>
              <a:buChar char="F"/>
            </a:pP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Ein weiterer Schritt in die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„Selbstständigkeit“</a:t>
            </a:r>
            <a:b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endParaRPr lang="de-DE" sz="2000" b="1" i="1" dirty="0"/>
          </a:p>
        </p:txBody>
      </p:sp>
    </p:spTree>
    <p:extLst>
      <p:ext uri="{BB962C8B-B14F-4D97-AF65-F5344CB8AC3E}">
        <p14:creationId xmlns:p14="http://schemas.microsoft.com/office/powerpoint/2010/main" val="426881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90007" y="959394"/>
            <a:ext cx="7234321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Der sichere Schulweg – allgemeine Sicherheitshinweise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21" y="2811416"/>
            <a:ext cx="20643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915816" y="4437112"/>
            <a:ext cx="5211689" cy="1015663"/>
          </a:xfrm>
          <a:prstGeom prst="rect">
            <a:avLst/>
          </a:prstGeom>
          <a:solidFill>
            <a:srgbClr val="FFCC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Bringen Sie Ihr Kind </a:t>
            </a:r>
            <a:r>
              <a:rPr lang="de-DE" sz="2000" b="1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NICHT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mit dem Auto zur Schule – Sie blockieren die Straße und gefährden die Kinder</a:t>
            </a:r>
            <a:endParaRPr lang="de-DE" sz="2000" b="1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429969" y="2293775"/>
            <a:ext cx="5211689" cy="400110"/>
          </a:xfrm>
          <a:prstGeom prst="rect">
            <a:avLst/>
          </a:prstGeom>
          <a:solidFill>
            <a:srgbClr val="FFCC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Und vor Allem: …</a:t>
            </a:r>
            <a:endParaRPr lang="de-DE" sz="2000" b="1" i="1" dirty="0"/>
          </a:p>
        </p:txBody>
      </p:sp>
    </p:spTree>
    <p:extLst>
      <p:ext uri="{BB962C8B-B14F-4D97-AF65-F5344CB8AC3E}">
        <p14:creationId xmlns:p14="http://schemas.microsoft.com/office/powerpoint/2010/main" val="39646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22033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69102" y="1457107"/>
            <a:ext cx="4240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7.   Der 1. Schultag im September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69884" y="2103440"/>
            <a:ext cx="8438775" cy="72008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Wingdings"/>
              <a:buChar char="è"/>
            </a:pP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Weitere Planungshilfen 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zum Schulbeginn / zum 1. Schultag gibt es am </a:t>
            </a:r>
            <a:r>
              <a:rPr lang="de-DE" sz="1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Einschreibetag – über unsere </a:t>
            </a:r>
            <a:r>
              <a:rPr lang="de-DE" sz="18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homepage</a:t>
            </a:r>
            <a:r>
              <a:rPr lang="de-DE" sz="1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-  per email – per Post</a:t>
            </a:r>
            <a:endParaRPr lang="de-DE" sz="1800" u="sng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00828" y="3135744"/>
            <a:ext cx="841964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8.15 Uhr: Segnung der Erstklässler in St. Martin und Hl. Geist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00828" y="3710571"/>
            <a:ext cx="8259979" cy="646331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9 Uhr:      Empfang Schulanfänger mit Eltern Grundschule 			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69102" y="4792762"/>
            <a:ext cx="8409287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bis 11 Uhr „Unterricht“ im Klassenzimmer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89402" y="5337640"/>
            <a:ext cx="8409287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1. Elternabend für 1. Klassen in der 1. Schulwoche (s. 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/>
              </a:rPr>
              <a:t>Termine!)</a:t>
            </a:r>
            <a:endParaRPr lang="de-DE" dirty="0">
              <a:latin typeface="Arial" pitchFamily="34" charset="0"/>
              <a:cs typeface="Arial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1910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68821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731961" cy="501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28820" y="1203013"/>
            <a:ext cx="344769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Und bald heißt es für Ihr Kind …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36097" y="1572345"/>
            <a:ext cx="3240360" cy="40934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  </a:t>
            </a:r>
            <a:r>
              <a:rPr lang="de-DE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Herzlichen Dank für Ihre Aufmerksamkeit!</a:t>
            </a:r>
          </a:p>
          <a:p>
            <a:endParaRPr lang="de-DE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de-DE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Wir wünschen einen guten Nachhauseweg!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12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692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dirty="0"/>
              <a:t>Vielen Dank für Ihre Aufmerksamkeit!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39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54205" y="1484784"/>
            <a:ext cx="82355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Comic Sans MS" pitchFamily="66" charset="0"/>
              </a:rPr>
              <a:t>Eltern-handout</a:t>
            </a:r>
          </a:p>
          <a:p>
            <a:endParaRPr lang="de-DE" b="1" u="sng" dirty="0">
              <a:latin typeface="Arial" pitchFamily="34" charset="0"/>
              <a:cs typeface="Arial" pitchFamily="34" charset="0"/>
            </a:endParaRPr>
          </a:p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Planungshilfen 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2. Betreuungsangebote</a:t>
            </a:r>
          </a:p>
          <a:p>
            <a:endParaRPr lang="de-DE" sz="10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Mittagsbetreuung/Anmeldung</a:t>
            </a:r>
            <a:r>
              <a:rPr lang="de-DE" dirty="0">
                <a:latin typeface="Arial" pitchFamily="34" charset="0"/>
                <a:cs typeface="Arial" pitchFamily="34" charset="0"/>
              </a:rPr>
              <a:t>: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	- ab sofort: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	   Tel.: 0157-54164419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 / Hr. Özdemir</a:t>
            </a:r>
            <a:r>
              <a:rPr lang="de-DE" dirty="0">
                <a:latin typeface="Arial" pitchFamily="34" charset="0"/>
                <a:cs typeface="Arial" pitchFamily="34" charset="0"/>
              </a:rPr>
              <a:t>, ab 11 Uhr	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              Besichtigung und Information nach Vereinbarung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-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am Einschreibetag:</a:t>
            </a:r>
            <a:r>
              <a:rPr lang="de-DE" dirty="0">
                <a:latin typeface="Arial" pitchFamily="34" charset="0"/>
                <a:cs typeface="Arial" pitchFamily="34" charset="0"/>
              </a:rPr>
              <a:t> 14 –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17.00 </a:t>
            </a:r>
            <a:r>
              <a:rPr lang="de-DE" dirty="0">
                <a:latin typeface="Arial" pitchFamily="34" charset="0"/>
                <a:cs typeface="Arial" pitchFamily="34" charset="0"/>
              </a:rPr>
              <a:t>Uhr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vor Ort </a:t>
            </a:r>
            <a:r>
              <a:rPr lang="de-DE" dirty="0">
                <a:latin typeface="Arial" pitchFamily="34" charset="0"/>
                <a:cs typeface="Arial" pitchFamily="34" charset="0"/>
              </a:rPr>
              <a:t>Grundschule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                                  	</a:t>
            </a:r>
            <a:r>
              <a:rPr lang="de-D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(mit Vorbehalt-Corona!)</a:t>
            </a: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Tagesheim/Anmeldung</a:t>
            </a:r>
            <a:r>
              <a:rPr lang="de-DE" dirty="0">
                <a:latin typeface="Arial" pitchFamily="34" charset="0"/>
                <a:cs typeface="Arial" pitchFamily="34" charset="0"/>
              </a:rPr>
              <a:t>: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	- ab sofort: im Kita-finder, www.muenchen.de/kita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	   Tel.: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233-83 260  / Hr. </a:t>
            </a:r>
            <a:r>
              <a:rPr lang="de-DE" b="1" dirty="0" err="1">
                <a:latin typeface="Arial" pitchFamily="34" charset="0"/>
                <a:cs typeface="Arial" pitchFamily="34" charset="0"/>
              </a:rPr>
              <a:t>Plieninger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/ Fr. </a:t>
            </a:r>
            <a:r>
              <a:rPr lang="de-DE" b="1" dirty="0" err="1">
                <a:latin typeface="Arial" pitchFamily="34" charset="0"/>
                <a:cs typeface="Arial" pitchFamily="34" charset="0"/>
              </a:rPr>
              <a:t>Scheutz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 (</a:t>
            </a:r>
            <a:r>
              <a:rPr lang="de-DE" b="1" dirty="0" err="1">
                <a:latin typeface="Arial" pitchFamily="34" charset="0"/>
                <a:cs typeface="Arial" pitchFamily="34" charset="0"/>
              </a:rPr>
              <a:t>Stv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)</a:t>
            </a:r>
            <a:r>
              <a:rPr lang="de-DE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-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am Einschreibetag:</a:t>
            </a:r>
            <a:r>
              <a:rPr lang="de-DE" dirty="0">
                <a:latin typeface="Arial" pitchFamily="34" charset="0"/>
                <a:cs typeface="Arial" pitchFamily="34" charset="0"/>
              </a:rPr>
              <a:t> 14 –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17.00 </a:t>
            </a:r>
            <a:r>
              <a:rPr lang="de-DE" dirty="0">
                <a:latin typeface="Arial" pitchFamily="34" charset="0"/>
                <a:cs typeface="Arial" pitchFamily="34" charset="0"/>
              </a:rPr>
              <a:t>Uhr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vor Ort </a:t>
            </a:r>
            <a:r>
              <a:rPr lang="de-DE" dirty="0">
                <a:latin typeface="Arial" pitchFamily="34" charset="0"/>
                <a:cs typeface="Arial" pitchFamily="34" charset="0"/>
              </a:rPr>
              <a:t>Grundschule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			 </a:t>
            </a:r>
            <a:r>
              <a:rPr lang="de-D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(mit Vorbehalt-Corona!)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6" name="Picture 16" descr="C:\Users\Barbara\AppData\Local\Microsoft\Windows\INetCache\IE\KX3QUGLL\student-2632361_64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2975992" cy="148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2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26" y="177281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80533" y="2230415"/>
            <a:ext cx="733928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00" dirty="0">
              <a:latin typeface="Comic Sans MS" pitchFamily="66" charset="0"/>
            </a:endParaRPr>
          </a:p>
          <a:p>
            <a:endParaRPr lang="de-DE" sz="1100" b="1" u="sng" dirty="0">
              <a:latin typeface="Arial" pitchFamily="34" charset="0"/>
              <a:cs typeface="Arial" pitchFamily="34" charset="0"/>
            </a:endParaRPr>
          </a:p>
          <a:p>
            <a:endParaRPr lang="de-DE" sz="2000" u="sng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de-DE" sz="2400" b="1" dirty="0">
                <a:latin typeface="Arial" pitchFamily="34" charset="0"/>
                <a:cs typeface="Arial" pitchFamily="34" charset="0"/>
                <a:sym typeface="Wingdings"/>
              </a:rPr>
              <a:t>Anwesenheitsliste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 	→ bei </a:t>
            </a:r>
            <a:r>
              <a:rPr lang="de-DE" sz="2000" b="1" u="sng" dirty="0">
                <a:latin typeface="Arial" pitchFamily="34" charset="0"/>
                <a:cs typeface="Arial" pitchFamily="34" charset="0"/>
              </a:rPr>
              <a:t>Gastschulantrag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:  bitte umgehend Kontakt 	     	aufnehmen!</a:t>
            </a:r>
            <a:br>
              <a:rPr lang="de-DE" sz="2000" dirty="0">
                <a:latin typeface="Arial" pitchFamily="34" charset="0"/>
                <a:cs typeface="Arial" pitchFamily="34" charset="0"/>
              </a:rPr>
            </a:br>
            <a:r>
              <a:rPr lang="de-DE" sz="2000" dirty="0">
                <a:latin typeface="Arial" pitchFamily="34" charset="0"/>
                <a:cs typeface="Arial" pitchFamily="34" charset="0"/>
              </a:rPr>
              <a:t>    		(s.a. „</a:t>
            </a:r>
            <a:r>
              <a:rPr lang="de-DE" sz="2000" u="sng" dirty="0">
                <a:latin typeface="Arial" pitchFamily="34" charset="0"/>
                <a:cs typeface="Arial" pitchFamily="34" charset="0"/>
              </a:rPr>
              <a:t>Anwesenheitsliste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“ /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Gastschüler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de-DE" sz="2000" u="sng" dirty="0">
              <a:latin typeface="Arial" pitchFamily="34" charset="0"/>
              <a:cs typeface="Arial" pitchFamily="34" charset="0"/>
            </a:endParaRPr>
          </a:p>
          <a:p>
            <a:endParaRPr lang="de-DE" sz="2000" dirty="0">
              <a:latin typeface="Arial" pitchFamily="34" charset="0"/>
              <a:cs typeface="Arial" pitchFamily="34" charset="0"/>
              <a:sym typeface="Wingdings"/>
            </a:endParaRPr>
          </a:p>
          <a:p>
            <a:endParaRPr lang="de-DE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2427" y="4130664"/>
            <a:ext cx="6281499" cy="35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90459" tIns="76176" rIns="-3650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4965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4" y="1524488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81697" y="1323975"/>
            <a:ext cx="424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89998" y="1916832"/>
            <a:ext cx="8218824" cy="936104"/>
          </a:xfrm>
          <a:prstGeom prst="rect">
            <a:avLst/>
          </a:prstGeom>
          <a:solidFill>
            <a:srgbClr val="F864E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de-DE" sz="1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Mitteilung vom KVR</a:t>
            </a:r>
            <a:r>
              <a:rPr lang="de-D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- „Aufforderung zur Schuleinschreibung“ 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32702" y="2996952"/>
            <a:ext cx="8152406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►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Referat für Gesundheit und Umwelt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Gesundheitstest</a:t>
            </a:r>
            <a:r>
              <a:rPr lang="de-DE" dirty="0">
                <a:latin typeface="Arial" pitchFamily="34" charset="0"/>
                <a:cs typeface="Arial" pitchFamily="34" charset="0"/>
              </a:rPr>
              <a:t>:	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Termin</a:t>
            </a:r>
            <a:r>
              <a:rPr lang="de-DE" dirty="0">
                <a:latin typeface="Arial" pitchFamily="34" charset="0"/>
                <a:cs typeface="Arial" pitchFamily="34" charset="0"/>
              </a:rPr>
              <a:t> beim Referat für Gesundheit und Umwelt,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		  	Bayerstraße 28 A, 80335 München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 → muenchen.de/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schulaerzte</a:t>
            </a:r>
            <a:r>
              <a:rPr lang="de-DE" dirty="0">
                <a:latin typeface="Arial" pitchFamily="34" charset="0"/>
                <a:cs typeface="Arial" pitchFamily="34" charset="0"/>
              </a:rPr>
              <a:t>   (Tel: 233-96363)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02141" y="4581128"/>
            <a:ext cx="8152406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►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Zuständige Schule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de-DE" dirty="0">
                <a:latin typeface="Arial" pitchFamily="34" charset="0"/>
                <a:cs typeface="Arial" pitchFamily="34" charset="0"/>
              </a:rPr>
              <a:t>    Schulanmeldung und Besuch der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Sprengelschule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de-DE" dirty="0">
                <a:latin typeface="Arial" pitchFamily="34" charset="0"/>
                <a:cs typeface="Arial" pitchFamily="34" charset="0"/>
              </a:rPr>
              <a:t>    Private Schulen (Montessori, …) möglich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Förderschule     </a:t>
            </a:r>
          </a:p>
          <a:p>
            <a:pPr lvl="0"/>
            <a:r>
              <a:rPr lang="de-DE" dirty="0">
                <a:latin typeface="Arial" pitchFamily="34" charset="0"/>
                <a:cs typeface="Arial" pitchFamily="34" charset="0"/>
              </a:rPr>
              <a:t>    Gastschulantrag „mit Begründung“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                            (Entscheidung trifft „Referat Bildung und Sport“)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52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719543" y="1108824"/>
            <a:ext cx="823559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sz="2400" u="sng" dirty="0">
                <a:latin typeface="Arial" pitchFamily="34" charset="0"/>
                <a:cs typeface="Arial" pitchFamily="34" charset="0"/>
              </a:rPr>
              <a:t>Elternbrief Einschulung</a:t>
            </a:r>
            <a:r>
              <a:rPr lang="de-DE" sz="2000" u="sng" dirty="0">
                <a:latin typeface="Arial" pitchFamily="34" charset="0"/>
                <a:cs typeface="Arial" pitchFamily="34" charset="0"/>
              </a:rPr>
              <a:t/>
            </a:r>
            <a:br>
              <a:rPr lang="de-DE" sz="2000" u="sng" dirty="0">
                <a:latin typeface="Arial" pitchFamily="34" charset="0"/>
                <a:cs typeface="Arial" pitchFamily="34" charset="0"/>
              </a:rPr>
            </a:br>
            <a:endParaRPr lang="de-DE" sz="1000" u="sng" dirty="0">
              <a:latin typeface="Arial" pitchFamily="34" charset="0"/>
              <a:cs typeface="Arial" pitchFamily="34" charset="0"/>
            </a:endParaRPr>
          </a:p>
          <a:p>
            <a:endParaRPr lang="de-DE" sz="1100" dirty="0">
              <a:latin typeface="Arial" pitchFamily="34" charset="0"/>
              <a:cs typeface="Arial" pitchFamily="34" charset="0"/>
              <a:sym typeface="Wingdings"/>
            </a:endParaRPr>
          </a:p>
          <a:p>
            <a:endParaRPr lang="de-DE" sz="1100" dirty="0">
              <a:latin typeface="Arial" pitchFamily="34" charset="0"/>
              <a:cs typeface="Arial" pitchFamily="34" charset="0"/>
              <a:sym typeface="Wingdings"/>
            </a:endParaRPr>
          </a:p>
          <a:p>
            <a:endParaRPr lang="de-DE" sz="11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DE" sz="2400" dirty="0">
                <a:latin typeface="Arial" pitchFamily="34" charset="0"/>
                <a:cs typeface="Arial" pitchFamily="34" charset="0"/>
                <a:sym typeface="Wingdings"/>
              </a:rPr>
              <a:t>Fragebogen ausgefüllt und </a:t>
            </a:r>
            <a:r>
              <a:rPr lang="de-DE" sz="2400" u="sng" dirty="0">
                <a:latin typeface="Arial" pitchFamily="34" charset="0"/>
                <a:cs typeface="Arial" pitchFamily="34" charset="0"/>
                <a:sym typeface="Wingdings"/>
              </a:rPr>
              <a:t>zurückgegeben</a:t>
            </a:r>
            <a:r>
              <a:rPr lang="de-DE" sz="2400" dirty="0">
                <a:latin typeface="Arial" pitchFamily="34" charset="0"/>
                <a:cs typeface="Arial" pitchFamily="34" charset="0"/>
                <a:sym typeface="Wingdings"/>
              </a:rPr>
              <a:t>?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17456"/>
              </p:ext>
            </p:extLst>
          </p:nvPr>
        </p:nvGraphicFramePr>
        <p:xfrm>
          <a:off x="827584" y="3429000"/>
          <a:ext cx="6980524" cy="2571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3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6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123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Familienname, Rufname, weitere Vornamen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</a:t>
                      </a:r>
                      <a:endParaRPr lang="de-DE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</a:t>
                      </a:r>
                      <a:endParaRPr lang="de-DE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Anschrift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765175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765175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Telefon: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Geburtsdatum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Bekenntnis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de-DE" sz="1400">
                          <a:effectLst/>
                        </a:rPr>
                        <a:t>Religions­unterricht</a:t>
                      </a:r>
                      <a:endParaRPr lang="de-D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Staats­angehörig­keit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49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Geburtsort (Landkreis, Land)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61">
                <a:tc gridSpan="6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826510" algn="r"/>
                        </a:tabLst>
                      </a:pPr>
                      <a:r>
                        <a:rPr lang="de-DE" sz="1400">
                          <a:effectLst/>
                        </a:rPr>
                        <a:t>Kindergarten: 	</a:t>
                      </a:r>
                      <a:r>
                        <a:rPr lang="de-DE" sz="1400">
                          <a:effectLst/>
                          <a:sym typeface="Symbol"/>
                        </a:rPr>
                        <a:t></a:t>
                      </a:r>
                      <a:r>
                        <a:rPr lang="de-DE" sz="1400">
                          <a:effectLst/>
                        </a:rPr>
                        <a:t> VK Deutsch</a:t>
                      </a:r>
                      <a:endParaRPr lang="de-D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an Schule: 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61">
                <a:tc gridSpan="6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de-DE" sz="1400" dirty="0">
                          <a:effectLst/>
                        </a:rPr>
                        <a:t>Sprache, die überwiegend zu Hause gesprochen wird: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2" descr="C:\Users\Barbara\AppData\Local\Microsoft\Windows\INetCache\IE\3V5650RJ\iphone-2464968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23975"/>
            <a:ext cx="1454909" cy="109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6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4" y="1524488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21317" y="1268760"/>
            <a:ext cx="6753504" cy="2215991"/>
          </a:xfrm>
          <a:prstGeom prst="rect">
            <a:avLst/>
          </a:prstGeom>
          <a:solidFill>
            <a:srgbClr val="F0FA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2.1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Regulär schulpflichtig</a:t>
            </a:r>
            <a:r>
              <a:rPr 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- Kinder, die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bis zum 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>30. Sept. </a:t>
            </a:r>
            <a:r>
              <a:rPr lang="de-DE" sz="1600" b="1" u="sng" dirty="0" smtClean="0">
                <a:latin typeface="Arial" pitchFamily="34" charset="0"/>
                <a:cs typeface="Arial" pitchFamily="34" charset="0"/>
              </a:rPr>
              <a:t>2022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sechs Jahre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alt 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sind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 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	- Kinder, die im Vorjahr „zurückgestellt“ wurden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	   (</a:t>
            </a:r>
            <a:r>
              <a:rPr lang="de-DE" sz="1600" i="1" u="sng" dirty="0">
                <a:latin typeface="Arial" pitchFamily="34" charset="0"/>
                <a:cs typeface="Arial" pitchFamily="34" charset="0"/>
              </a:rPr>
              <a:t>Zurückstellungsbescheid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vorlegen)</a:t>
            </a:r>
          </a:p>
          <a:p>
            <a:r>
              <a:rPr lang="de-DE" sz="1600" b="1" dirty="0">
                <a:latin typeface="Arial" pitchFamily="34" charset="0"/>
                <a:cs typeface="Arial" pitchFamily="34" charset="0"/>
              </a:rPr>
              <a:t> 	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- Kinder, die letztes Jahr bereits den Einschulungskorridor 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	   genutzt haben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/>
            </a:r>
            <a:br>
              <a:rPr lang="de-DE" sz="1600" b="1" u="sng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	- Zurückstellung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nur einmal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möglich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	- Überprüfung des sonderpädagogischen Förderbedarfs</a:t>
            </a: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737852" y="3645024"/>
            <a:ext cx="7851937" cy="12241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de-D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2.2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Einschulungskorridor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 01. Juli bis 30. September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geborene Kinder:</a:t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→ Teilnahme am Anmelde- und Einschulungsverfahren / evtl. Beratung vorab</a:t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→ Entscheidung </a:t>
            </a:r>
            <a:r>
              <a:rPr lang="de-DE" sz="1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beider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Eltern (schriftlich) bis </a:t>
            </a:r>
            <a:r>
              <a:rPr lang="de-DE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11. </a:t>
            </a:r>
            <a:r>
              <a:rPr lang="de-DE" sz="1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April </a:t>
            </a:r>
            <a:r>
              <a:rPr lang="de-DE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de-D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   	(formlos)   am Tag der Schuleinschreibung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46856" y="5144418"/>
            <a:ext cx="780769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für 2.1. und 2.2. gilt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→ Teilnahme an der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Schuleinschreibung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/ evtl. </a:t>
            </a:r>
            <a:r>
              <a:rPr lang="de-DE" sz="1600" i="1" u="sng" dirty="0">
                <a:latin typeface="Arial" pitchFamily="34" charset="0"/>
                <a:cs typeface="Arial" pitchFamily="34" charset="0"/>
              </a:rPr>
              <a:t>Schulspiel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→ letzte Entscheidung über Schulaufnahme trifft die Schulleitung</a:t>
            </a:r>
          </a:p>
        </p:txBody>
      </p:sp>
    </p:spTree>
    <p:extLst>
      <p:ext uri="{BB962C8B-B14F-4D97-AF65-F5344CB8AC3E}">
        <p14:creationId xmlns:p14="http://schemas.microsoft.com/office/powerpoint/2010/main" val="279866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4" y="1524488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11955" y="4005064"/>
            <a:ext cx="7785519" cy="2339102"/>
          </a:xfrm>
          <a:prstGeom prst="rect">
            <a:avLst/>
          </a:prstGeom>
          <a:solidFill>
            <a:srgbClr val="F0FAFE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2.4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Vorzeitige Einschulung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auf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Antrag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    → Kinder, die 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>nach dem 31. Dezember sechs Jahre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alt werden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→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Antragstellung (schriftlich) durch Eltern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bis spätestens zur Schuleinschreibung  </a:t>
            </a: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    →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Überprüfung der Schulfähigkeit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    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>und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schulpsychologisches Gutachten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, das die Schulfähigkeit bestätigt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→ Entscheidung über Schulaufnahme trifft die Schulleitung mit dem Schul-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     </a:t>
            </a:r>
            <a:r>
              <a:rPr lang="de-DE" sz="1600" dirty="0" err="1">
                <a:latin typeface="Arial" pitchFamily="34" charset="0"/>
                <a:cs typeface="Arial" pitchFamily="34" charset="0"/>
              </a:rPr>
              <a:t>psychologen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49362" y="1726740"/>
            <a:ext cx="7785519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2.3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Vorzeitige Einschulung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auf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Antrag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→ Kinder, die 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>ab 01. Oktober bis 31. Dezember sechs Jahre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alt werden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→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Antragstellung (schriftlich) durch Eltern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bis spätestens zur Schuleinschreibung  </a:t>
            </a: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    →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Überprüfung der Schulfähigkeit</a:t>
            </a:r>
            <a:br>
              <a:rPr lang="de-DE" sz="1600" u="sng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→ Entscheidung über Schulaufnahme trifft die Schulleitung</a:t>
            </a: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61975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2918</Words>
  <Application>Microsoft Office PowerPoint</Application>
  <PresentationFormat>Bildschirmpräsentation (4:3)</PresentationFormat>
  <Paragraphs>339</Paragraphs>
  <Slides>34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5" baseType="lpstr">
      <vt:lpstr>Arial</vt:lpstr>
      <vt:lpstr>Candara</vt:lpstr>
      <vt:lpstr>Comic Sans MS</vt:lpstr>
      <vt:lpstr>Dotum</vt:lpstr>
      <vt:lpstr>Garamond</vt:lpstr>
      <vt:lpstr>Impact</vt:lpstr>
      <vt:lpstr>Symbol</vt:lpstr>
      <vt:lpstr>Times New Roman</vt:lpstr>
      <vt:lpstr>Wingdings</vt:lpstr>
      <vt:lpstr>Wingdings 2</vt:lpstr>
      <vt:lpstr>Wellenform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1. Lebenspraktische Fähigkeiten /      Selbstständigkeit - selbstständiges An- und Ausziehen   Reißverschlüsse, Schuhbänder, … - alleine den Schulweg bewältigen - auf sein Eigentum achten, selbst-     ständig ordnen und pflegen - selbstständiges Arbeiten - …</vt:lpstr>
      <vt:lpstr>5. Sprachkompetenz - altersgemäßer Wortschatz  - in ganzen Sätzen sprechen  - korrekt und deutlich (keine Babysprache!) - genaues zuhören, auf Fragen eingehen </vt:lpstr>
      <vt:lpstr>1. Das Alter allein sagt nicht viel aus! </vt:lpstr>
      <vt:lpstr>PowerPoint-Präsentation</vt:lpstr>
      <vt:lpstr>PowerPoint-Präsentation</vt:lpstr>
      <vt:lpstr>PowerPoint-Präsentation</vt:lpstr>
      <vt:lpstr>PowerPoint-Präsentation</vt:lpstr>
      <vt:lpstr>5. Schulmaterial und  Organisation </vt:lpstr>
      <vt:lpstr>5. Schulmaterial         und        Organisation </vt:lpstr>
      <vt:lpstr>5. Schulmaterial und Organisation </vt:lpstr>
      <vt:lpstr> Schulmaterial und  Organisation </vt:lpstr>
      <vt:lpstr>5. Schulmaterial und Organisation </vt:lpstr>
      <vt:lpstr> Schulmaterial und  Organisation </vt:lpstr>
      <vt:lpstr> 5. Schulmaterial und  Organisation </vt:lpstr>
      <vt:lpstr> Schulmaterial und  Organisation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   Vielen Dank für Ihre Aufmerksamkeit!</vt:lpstr>
    </vt:vector>
  </TitlesOfParts>
  <Company>pkpk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pk</dc:creator>
  <cp:lastModifiedBy>Barbara Hoffmann</cp:lastModifiedBy>
  <cp:revision>267</cp:revision>
  <cp:lastPrinted>2021-01-19T10:58:46Z</cp:lastPrinted>
  <dcterms:created xsi:type="dcterms:W3CDTF">2008-11-01T06:24:52Z</dcterms:created>
  <dcterms:modified xsi:type="dcterms:W3CDTF">2022-02-03T13:07:17Z</dcterms:modified>
</cp:coreProperties>
</file>