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6"/>
  </p:notesMasterIdLst>
  <p:handoutMasterIdLst>
    <p:handoutMasterId r:id="rId37"/>
  </p:handoutMasterIdLst>
  <p:sldIdLst>
    <p:sldId id="287" r:id="rId2"/>
    <p:sldId id="291" r:id="rId3"/>
    <p:sldId id="324" r:id="rId4"/>
    <p:sldId id="302" r:id="rId5"/>
    <p:sldId id="342" r:id="rId6"/>
    <p:sldId id="319" r:id="rId7"/>
    <p:sldId id="322" r:id="rId8"/>
    <p:sldId id="320" r:id="rId9"/>
    <p:sldId id="355" r:id="rId10"/>
    <p:sldId id="298" r:id="rId11"/>
    <p:sldId id="299" r:id="rId12"/>
    <p:sldId id="311" r:id="rId13"/>
    <p:sldId id="326" r:id="rId14"/>
    <p:sldId id="332" r:id="rId15"/>
    <p:sldId id="336" r:id="rId16"/>
    <p:sldId id="365" r:id="rId17"/>
    <p:sldId id="364" r:id="rId18"/>
    <p:sldId id="313" r:id="rId19"/>
    <p:sldId id="315" r:id="rId20"/>
    <p:sldId id="340" r:id="rId21"/>
    <p:sldId id="316" r:id="rId22"/>
    <p:sldId id="359" r:id="rId23"/>
    <p:sldId id="360" r:id="rId24"/>
    <p:sldId id="345" r:id="rId25"/>
    <p:sldId id="361" r:id="rId26"/>
    <p:sldId id="346" r:id="rId27"/>
    <p:sldId id="362" r:id="rId28"/>
    <p:sldId id="350" r:id="rId29"/>
    <p:sldId id="343" r:id="rId30"/>
    <p:sldId id="357" r:id="rId31"/>
    <p:sldId id="353" r:id="rId32"/>
    <p:sldId id="356" r:id="rId33"/>
    <p:sldId id="317" r:id="rId34"/>
    <p:sldId id="318" r:id="rId35"/>
  </p:sldIdLst>
  <p:sldSz cx="9144000" cy="6858000" type="screen4x3"/>
  <p:notesSz cx="9872663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864E3"/>
    <a:srgbClr val="EAC2E2"/>
    <a:srgbClr val="D0FDC5"/>
    <a:srgbClr val="F6B6F1"/>
    <a:srgbClr val="33CC33"/>
    <a:srgbClr val="FF5050"/>
    <a:srgbClr val="008000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2484" autoAdjust="0"/>
  </p:normalViewPr>
  <p:slideViewPr>
    <p:cSldViewPr>
      <p:cViewPr varScale="1">
        <p:scale>
          <a:sx n="118" d="100"/>
          <a:sy n="118" d="100"/>
        </p:scale>
        <p:origin x="55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230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1128" y="1"/>
            <a:ext cx="4279230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60F2-5E4F-44FF-BE02-2A564181A6E2}" type="datetimeFigureOut">
              <a:rPr lang="de-DE" smtClean="0"/>
              <a:t>25.02.2025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44"/>
            <a:ext cx="4279230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4461-8234-4BC0-9BFF-AC80C65966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227" y="0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267" y="3228896"/>
            <a:ext cx="789813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611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227" y="6456611"/>
            <a:ext cx="427815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983E99F-0531-489C-A6B9-6697354ACA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8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09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5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01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CC0-93BF-4938-936B-4A01A18B52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EC8D-330F-4548-B13D-3452DA0BD0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427-8762-426E-8889-9448A0D3D5B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86EA-C7BD-4440-8693-F7168EC14D9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773-EA4B-472B-A4A3-24D9BE843D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F19A-5914-4580-A80C-A68C4EE2CA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70FA-B8AF-47A8-9A97-81712CD9C5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E04-3E4C-48A9-8BF3-34AD830A27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7060-808C-4656-888B-513B25CAFC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3F05-CB47-4A71-98B8-B107449A22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3A54-F307-4FAB-8EC0-0831F6B8AF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252852-F4BB-4FEC-998C-2360877AB0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s-gerastr-6@muenchen.de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gif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wmf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1008112" cy="9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59" y="1886680"/>
            <a:ext cx="1325354" cy="7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63484" y="1668293"/>
            <a:ext cx="6400804" cy="192350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Herzlich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willkommen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</a:p>
          <a:p>
            <a:pPr algn="ctr" rtl="0">
              <a:buNone/>
            </a:pPr>
            <a:r>
              <a:rPr lang="de-DE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zum</a:t>
            </a:r>
          </a:p>
          <a:p>
            <a:pPr algn="ctr" rtl="0">
              <a:buNone/>
            </a:pP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Elterninformationsabend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23928" y="284593"/>
            <a:ext cx="38164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Grundschule an der Gerastraße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Gerastr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6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80993 München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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 / 233-83250 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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089/ 233-83254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E-mail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: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  <a:hlinkClick r:id="rId5"/>
              </a:rPr>
              <a:t>gs-gerastr-6@muenchen.de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de-DE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187624" y="3591797"/>
            <a:ext cx="7234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Comic Sans MS" pitchFamily="66" charset="0"/>
              </a:rPr>
              <a:t>Ist mein Kind „fit“ </a:t>
            </a:r>
          </a:p>
          <a:p>
            <a:pPr algn="ctr"/>
            <a:r>
              <a:rPr lang="de-DE" sz="4000" b="1" dirty="0">
                <a:latin typeface="Comic Sans MS" pitchFamily="66" charset="0"/>
              </a:rPr>
              <a:t>für die Schule?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64622" y="5034643"/>
            <a:ext cx="69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Sonja Theis, R</a:t>
            </a:r>
            <a:r>
              <a:rPr lang="de-DE" sz="1000" b="1" dirty="0">
                <a:latin typeface="Comic Sans MS" pitchFamily="66" charset="0"/>
              </a:rPr>
              <a:t>in</a:t>
            </a:r>
          </a:p>
          <a:p>
            <a:r>
              <a:rPr lang="de-DE" sz="2000" b="1" dirty="0">
                <a:latin typeface="Comic Sans MS" pitchFamily="66" charset="0"/>
              </a:rPr>
              <a:t>Manuela </a:t>
            </a:r>
            <a:r>
              <a:rPr lang="de-DE" sz="2000" b="1" dirty="0" err="1">
                <a:latin typeface="Comic Sans MS" pitchFamily="66" charset="0"/>
              </a:rPr>
              <a:t>Arneth</a:t>
            </a:r>
            <a:r>
              <a:rPr lang="de-DE" sz="2000" b="1" dirty="0">
                <a:latin typeface="Comic Sans MS" pitchFamily="66" charset="0"/>
              </a:rPr>
              <a:t>, L</a:t>
            </a:r>
            <a:r>
              <a:rPr lang="de-DE" sz="1000" b="1" dirty="0">
                <a:latin typeface="Comic Sans MS" pitchFamily="66" charset="0"/>
              </a:rPr>
              <a:t>in				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2875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49542" y="1113481"/>
            <a:ext cx="82449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2.5.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Zurückstellung</a:t>
            </a:r>
          </a:p>
          <a:p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möglich für „regulär schulpflichtige Kinder“ (Kinder, die bis 30. Juni bzw. 30.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September - sechs Jahre alt sind),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können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für ein Schuljahr</a:t>
            </a:r>
            <a:r>
              <a:rPr lang="de-DE" dirty="0">
                <a:latin typeface="Arial" pitchFamily="34" charset="0"/>
                <a:cs typeface="Arial" pitchFamily="34" charset="0"/>
              </a:rPr>
              <a:t> von der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Aufnah</a:t>
            </a:r>
            <a:r>
              <a:rPr lang="de-DE" dirty="0">
                <a:latin typeface="Arial" pitchFamily="34" charset="0"/>
                <a:cs typeface="Arial" pitchFamily="34" charset="0"/>
              </a:rPr>
              <a:t>-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me</a:t>
            </a:r>
            <a:r>
              <a:rPr lang="de-DE" dirty="0">
                <a:latin typeface="Arial" pitchFamily="34" charset="0"/>
                <a:cs typeface="Arial" pitchFamily="34" charset="0"/>
              </a:rPr>
              <a:t> zurückgestellt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w</a:t>
            </a:r>
            <a:r>
              <a:rPr lang="de-DE" dirty="0">
                <a:latin typeface="Arial" pitchFamily="34" charset="0"/>
                <a:cs typeface="Arial" pitchFamily="34" charset="0"/>
              </a:rPr>
              <a:t>erden,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„wenn zu erwarten ist, dass das Kind voraussicht-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 err="1">
                <a:latin typeface="Arial" pitchFamily="34" charset="0"/>
                <a:cs typeface="Arial" pitchFamily="34" charset="0"/>
              </a:rPr>
              <a:t>lich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 erst ein Schuljahr später mit Erfolg … am Unterricht der GS teilnehmen 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kann</a:t>
            </a:r>
            <a:r>
              <a:rPr lang="de-DE" dirty="0">
                <a:latin typeface="Arial" pitchFamily="34" charset="0"/>
                <a:cs typeface="Arial" pitchFamily="34" charset="0"/>
              </a:rPr>
              <a:t>.“</a:t>
            </a:r>
          </a:p>
          <a:p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bei Vorliegen eines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sonderpädagogischen Förderbedarfs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Für Kinder, die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nicht über die notwendigen Deutschkenntnisse </a:t>
            </a:r>
            <a:r>
              <a:rPr lang="de-DE" dirty="0">
                <a:latin typeface="Arial" pitchFamily="34" charset="0"/>
                <a:cs typeface="Arial" pitchFamily="34" charset="0"/>
              </a:rPr>
              <a:t>verfügen und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weder einen Kindergarten noch einen Vorkurs besucht haben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→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Verpflichtung zum Besuch eines Kindergartens und Vorkurs Deutsch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Pflicht zur Schuleinschreibung bleibt bestehen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sz="1400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wird bei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 entschieden (Schulleitung)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in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besonderen</a:t>
            </a:r>
            <a:r>
              <a:rPr lang="de-DE" dirty="0">
                <a:latin typeface="Arial" pitchFamily="34" charset="0"/>
                <a:cs typeface="Arial" pitchFamily="34" charset="0"/>
              </a:rPr>
              <a:t> Fällen bis 30. November zulässig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i.d.R. nur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einmal</a:t>
            </a:r>
            <a:r>
              <a:rPr lang="de-DE" dirty="0">
                <a:latin typeface="Arial" pitchFamily="34" charset="0"/>
                <a:cs typeface="Arial" pitchFamily="34" charset="0"/>
              </a:rPr>
              <a:t> zulässig (Ausnahmen nur bei Kindern mit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sonderpädag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Förderbedarf)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87161" y="636328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87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85312" y="2117107"/>
            <a:ext cx="8113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2.6.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Sonderpädagogischer Förderbedarf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Schulanmeldung für Kinder mit sonderpädagogischem Förderbedarf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in der Regel an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zuständigen Grundschule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direkt an einem sonderpädagogischen Förderzentrum</a:t>
            </a:r>
            <a:r>
              <a:rPr lang="de-DE" dirty="0">
                <a:latin typeface="Arial" pitchFamily="34" charset="0"/>
                <a:cs typeface="Arial" pitchFamily="34" charset="0"/>
              </a:rPr>
              <a:t> möglich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 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(falls Voraussetzungen für eine erfolgreiche Unterrichtung an der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   	   Regelschule nicht gegeben sind … oder der Förderbedarf so um­­-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	  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fänglich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 ist, dass ausschließlich ein entsprechendes Förderzentrum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	   dem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sonderpäd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Förderbedarf des Kindes gerecht werden kann)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/>
              <a:t> 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987569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1905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031335"/>
            <a:ext cx="61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1697" y="2132856"/>
            <a:ext cx="8218824" cy="17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Anstelle des veralteten Schulreifebegriffs wird heute der Begriff </a:t>
            </a:r>
            <a:r>
              <a:rPr lang="de-DE" sz="18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Schulfähigkeit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gesetzt: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„Schulfähigkeit bezeichnet nicht mehr einen fest umrissenen Entwicklungsstand eines einzelnen Kindes , sondern das dynamische Zusammenspiel zwischen persönlichen Voraussetzungen und Vorerfahrungen der Schulanfänger und den jeweiligen schulischen Bedingungen.“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2773" y="4077072"/>
            <a:ext cx="813774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</a:rPr>
              <a:t>Grundsätzlich gilt: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Ein Kind ist „schulfähig“, wenn es eine ganze </a:t>
            </a:r>
            <a:r>
              <a:rPr lang="de-DE" i="1" u="sng" dirty="0">
                <a:latin typeface="Arial" pitchFamily="34" charset="0"/>
                <a:cs typeface="Arial" pitchFamily="34" charset="0"/>
              </a:rPr>
              <a:t>Reihe von Kompetenzen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aufweist im Bereich Verhalten und Leistung  –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dabei steht zuerst gar nicht das Wissen im Vordergrund, sondern das Verhalten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2772" y="5517232"/>
            <a:ext cx="8137747" cy="923330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i="1" u="sng" dirty="0">
                <a:latin typeface="Arial" pitchFamily="34" charset="0"/>
                <a:cs typeface="Arial" pitchFamily="34" charset="0"/>
                <a:sym typeface="Wingdings"/>
              </a:rPr>
              <a:t>Kriterien der Schulfähigkeit</a:t>
            </a:r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i="1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b="1" i="1" dirty="0">
                <a:latin typeface="Arial" pitchFamily="34" charset="0"/>
                <a:cs typeface="Arial" pitchFamily="34" charset="0"/>
                <a:sym typeface="Wingdings"/>
              </a:rPr>
              <a:t>Zusammenfassung von körperlichen, kognitiven, motivationalen und sozial-emotionalen Fähigkeiten und Bedürfnissen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8704" y="1551360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3.1.Schulreife und Schulfähigkeit </a:t>
            </a:r>
          </a:p>
        </p:txBody>
      </p:sp>
    </p:spTree>
    <p:extLst>
      <p:ext uri="{BB962C8B-B14F-4D97-AF65-F5344CB8AC3E}">
        <p14:creationId xmlns:p14="http://schemas.microsoft.com/office/powerpoint/2010/main" val="24340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4367" y="1774972"/>
            <a:ext cx="3522162" cy="2387634"/>
          </a:xfr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Lebenspraktische Fähigkeiten /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Selbstständigkeit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 und Ausziehen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Reißverschlüsse, Schuhbänder,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alleine den Schulweg bewältigen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 sein Eigentum achten,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ständig ordnen und pflegen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selbstständiges Arbeiten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85" y="1322283"/>
            <a:ext cx="592475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93985" y="1839441"/>
            <a:ext cx="4608512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Körperliche und motorische Kompetenzen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Kraft für den Schulranzen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Toilettengang: selbstständig/kontrolliert Toilettengang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Grob- und feinmotorische Fähigkeiten: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rückwärts gehen, still sitzen, hüpfen, auf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einem Bein stehen, Handhabung von Schreib-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geräten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Spitzer, Schere, Kleber, … 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Treppensteigen, Türen öffnen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4518" y="4293096"/>
            <a:ext cx="412096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Soziale und emotionale Kompetenzen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 Kontaktfähigkeit, Verträglichkeit, 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Kooperation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Hilfe annehmen, um Hilfe bitten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Regeln einsehen und befolgen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Konfliktverhalten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Selbst- und Fremdkritik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Frustrationstoleranz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„Loslassen“ können: Eltern ↔ Kinder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824" y="1292129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4748294" y="4532252"/>
            <a:ext cx="4144186" cy="21359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Wahrnehmung und Orientierungs-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fähigkeit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sich zurechtfinden (Weg zur Schule, Wege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 Schulhaus, Pause,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ausgebildete visuelle Wahrnehmung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(wichtig beim Lesen- und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Schreibenlernen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Lagebegriffe/Lagebeziehungen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19265" y="400545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32800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998" y="1121815"/>
            <a:ext cx="4091652" cy="1723454"/>
          </a:xfrm>
          <a:solidFill>
            <a:srgbClr val="F6B6F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Sprachkompetenz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altersgemäßer Wortschatz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ganzen Sätzen sprechen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korrekt und deutlich (keine Babysprache!)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genaues </a:t>
            </a: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zuhören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auf Fragen eingehen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89196" y="1895780"/>
            <a:ext cx="410304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6. Motivationale Kompetenz – Lernkompetenz und Ausdauer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Lernwilligkeit, aufgeschlossene Mitarbeit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Positive Arbeitseinstellung, Interesse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Durchhaltevermögen, Belastbarkeit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(Vormittag mit kurzen Pausen,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Nachmittag HA)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Konzentration auf eine Sache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zielorientiertes Arbeiten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7509" y="2996952"/>
            <a:ext cx="426498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7. Kognitive Kompetenz - Merkfähigkeit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Gesehenes und Gehörtes im Gedächtnis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behalten (Namen, Lieder, Gedichte, Sach-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verhalte, …)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Zusammenhänge erkennen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Differenzierungsfähigkeit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345800" y="4725144"/>
            <a:ext cx="4514231" cy="17281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Mathematische Kompetenz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Mengen bis 5 simultan erfassen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größer–kleiner, mehr-weniger Vergleiche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Muster erkennen und fortsetzen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logisches Denken (kausale Zusammenhänge 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erkennen:  wenn…dann…)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4982142" y="4725144"/>
            <a:ext cx="3744416" cy="15261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Auftragssensibilität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Arbeitsanweisungen befolgen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Aufgaben verstehen und ausführen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Aufträge in der Klasse übernehmen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Hausaufgaben zunehmend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ständig erledigen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31640" y="676796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20933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9516" y="1536761"/>
            <a:ext cx="4246706" cy="712413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Das Alter allein sagt nicht viel aus!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45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376793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9516" y="2348880"/>
            <a:ext cx="446449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Jedes Kind ist anders!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Es gibt jüngere Kinder, die bereits schulreif sind – dann wieder ältere, bei denen das noch nicht der Fall ist und evtl. eine Zurückstellung angeraten wird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43519" y="1911400"/>
            <a:ext cx="4048961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Holen Sie sich den Rat von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Fachleuten!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 Gespräch mit Erziehern bietet sich an – sie erleben das Kindergartenkind  anders als Vater und Mutter zu Hause und können wertvolle Hinweise geben.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204599" y="3789039"/>
            <a:ext cx="5832648" cy="28553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Kann ich die Schulfähigkeit „trainieren“? 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 Kind hat seine Stärken und Schwächen, bestimmte Talente und Begabungen, die sich zu unterschiedlichen Zeit-punkten entwickeln können.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Fördermaßnahmen </a:t>
            </a:r>
            <a:r>
              <a: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spielerisch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 Alltag mit ein-beziehen (Schleifen binden, in ganzen Sätzen sprechen, sorg-fältiges ausmalen, genaues ausschneiden, Spiele wie Memory, „Kofferpacken““, …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Trainingsprogramm absolvieren, das den Kindern die Lust auf Schule nimmt!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Angst machen – neugierig machen!</a:t>
            </a:r>
            <a:endParaRPr lang="de-DE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6516217" y="4005064"/>
            <a:ext cx="2373232" cy="2327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Wenn Sie noch sehr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unsicher sind:</a:t>
            </a:r>
          </a:p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Warten Sie den Ein-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schulungstag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ab!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Vertrauen Sie den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Empfehlungen von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Erziehern und Lehr-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kräften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fontAlgn="auto">
              <a:spcAft>
                <a:spcPts val="0"/>
              </a:spcAft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31640" y="921760"/>
            <a:ext cx="768159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Fazit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00068" y="408882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8588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1988840"/>
            <a:ext cx="8259014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Haben Sie Vertrauen in Schule und Lehrkraft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 Schulkind hat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neue Aufgaben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bewältigen: Unterstützen Sie sowohl Ihr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Kind als auch die Lehrkräfte bei dieser Arbeit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zeigen Sie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echtes Interesse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 der „Schul-Arbeit“ Ihres Kindes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erwarten Sie 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tägliche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Rückmeldung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wie aus dem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KiGa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evtl. gewohnt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– suchen Sie jedoch zeitnah das Gespräch bei anhaltenden Problemen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Nehmen Sie den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regelmäßigen Austausch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zwischen Schule und Elternhaus bei Elternabenden, in den Sprechstunden, …wahr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– NICHT VOR Schulbeginn oder während der Unterrichtszeit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unterstützen Sie 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Einhaltung der schulischen Regeln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die beschlossenen Erziehungsmaßnahmen bei Regelverstößen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4782" y="1201912"/>
            <a:ext cx="332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uns Eltern?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23288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1790383"/>
            <a:ext cx="825901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Schaffen Sie gute Voraussetzungen: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schicken Sie Ihr Kind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regelmäßig und pünktlich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zur Schule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verabschieden Sie sich spätestens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dem Schultor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Entschuldigen Sie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Fehlzeiten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(Krankheit, …) VOR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7.45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Uhr über 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Abwesenheitsfunktion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EduPage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bzw. bei der Lehrkraft rechtzeitig im Voraus (Arzttermine, …)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sorgen Sie für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angemessene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Kleidung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– wir sind 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jede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Pause draußen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achten Sie auf ein gesundes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Pausebrot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überprüfen Sie 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Hausaufgaben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auf zuverlässige Erledigung und Vollständigkeit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helfen Sie Ihrem Kind, das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Arbeitsmaterial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zu kontrollieren (Stifte gespitzt? Alle Hefte eingepackt? Sportsachen dabei? …)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schaffen Sie einen ungestörten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Arbeitsplatz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beachten Sie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Termine,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Unterschriften auf Lernnachweisen, Elternbriefe und Mitteilungen der Schule (über HA-Heft,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Edupage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…)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sorgen Sie für eine sinnvolle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Zeiteinteilung und Freizeitgestaltung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achten Sie dabei auf den Medienkonsum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584" y="1014604"/>
            <a:ext cx="332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uns Eltern?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214509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19109" y="1114384"/>
            <a:ext cx="40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46863" y="1867608"/>
            <a:ext cx="3933850" cy="123219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Anschreiben der Schule</a:t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Rücklauf Fragebogen?</a:t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	      Anmeldebogen?</a:t>
            </a:r>
            <a:endParaRPr lang="de-DE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     Termin bestätigt?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	</a:t>
            </a:r>
            <a:endParaRPr lang="de-DE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5" y="2073110"/>
            <a:ext cx="4570881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Sie melden sich am Empfangstisch. 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567" y="321297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mindestens ein Erziehungsberechtigter </a:t>
            </a:r>
            <a:r>
              <a:rPr lang="de-DE" u="sng" dirty="0">
                <a:latin typeface="Arial" pitchFamily="34" charset="0"/>
                <a:cs typeface="Arial" pitchFamily="34" charset="0"/>
                <a:sym typeface="Wingdings"/>
              </a:rPr>
              <a:t>mit dem Kind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08064" y="3695478"/>
            <a:ext cx="7105457" cy="2031325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Entsprechende Urkunden/Nachweise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Geburtsurkunde/Stammbuch/evtl. Ausweis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Nachweis über Schuleingangsuntersuchung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  (Referat für Umwelt und Gesundheit)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evtl. Sorgerechtsbeschluss/Scheidungsurkunden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Einverständnis „Kooperation Kindergarten – Grundschule“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Pass bei Kindern mit „nicht deutscher“ Muttersprache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1097" y="5937990"/>
            <a:ext cx="824180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Wünsche bezüglich Lehrer / Mitschüler sind grundsätzlich </a:t>
            </a: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nicht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möglich!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356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323975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Stationen bei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46863" y="1867608"/>
            <a:ext cx="3933850" cy="7693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Anmeldung für Eltern</a:t>
            </a:r>
            <a:endParaRPr lang="de-DE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4" y="2313746"/>
            <a:ext cx="4151161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Schuleingangstest für Kinder</a:t>
            </a:r>
          </a:p>
          <a:p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567" y="321297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Betreuung durch den Elternbeirat</a:t>
            </a:r>
            <a:endParaRPr lang="de-DE" b="1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4969" y="3717032"/>
            <a:ext cx="8241806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Förderverein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8714" y="4293096"/>
            <a:ext cx="8241806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Anmeldung Mittagsbetreuung / Tagesheim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4969" y="5013176"/>
            <a:ext cx="8241806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Optional:</a:t>
            </a:r>
          </a:p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Anmeldung Schule der Phantasie / bzw. Anmeldeformular</a:t>
            </a:r>
          </a:p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Kurse in Englisch für 1. und 2. Klassen / bzw. Anmeldeformular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…</a:t>
            </a:r>
          </a:p>
        </p:txBody>
      </p:sp>
      <p:sp>
        <p:nvSpPr>
          <p:cNvPr id="2" name="Rechteck 1"/>
          <p:cNvSpPr/>
          <p:nvPr/>
        </p:nvSpPr>
        <p:spPr>
          <a:xfrm>
            <a:off x="1835696" y="411799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5386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35" y="1648561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42070" y="1138358"/>
            <a:ext cx="81137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1000" b="1" u="sng" dirty="0">
              <a:latin typeface="Comic Sans MS" pitchFamily="66" charset="0"/>
            </a:endParaRPr>
          </a:p>
          <a:p>
            <a:r>
              <a:rPr lang="de-DE" sz="2800" b="1" u="sng" dirty="0">
                <a:latin typeface="Comic Sans MS" pitchFamily="66" charset="0"/>
              </a:rPr>
              <a:t>Themen des Abends</a:t>
            </a:r>
            <a:r>
              <a:rPr lang="de-DE" sz="2800" b="1" dirty="0">
                <a:latin typeface="Comic Sans MS" pitchFamily="66" charset="0"/>
              </a:rPr>
              <a:t>:</a:t>
            </a:r>
          </a:p>
          <a:p>
            <a:br>
              <a:rPr lang="de-DE" sz="1000" b="1" dirty="0">
                <a:latin typeface="Comic Sans MS" pitchFamily="66" charset="0"/>
              </a:rPr>
            </a:br>
            <a:r>
              <a:rPr lang="de-DE" sz="2800" b="1" dirty="0">
                <a:latin typeface="Comic Sans MS" pitchFamily="66" charset="0"/>
              </a:rPr>
              <a:t>1. 	</a:t>
            </a:r>
            <a:r>
              <a:rPr lang="de-DE" sz="2400" b="1" dirty="0">
                <a:latin typeface="Comic Sans MS" pitchFamily="66" charset="0"/>
              </a:rPr>
              <a:t>Allgemeine Informationen</a:t>
            </a:r>
          </a:p>
          <a:p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2.	Rechtliche Grundlagen</a:t>
            </a:r>
            <a:br>
              <a:rPr lang="de-DE" sz="2400" b="1" dirty="0">
                <a:latin typeface="Comic Sans MS" pitchFamily="66" charset="0"/>
              </a:rPr>
            </a:br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3. 	Grundlagen für einen erfolgreichen Schulstart 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Tag der Schuleinschreibung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Schulmaterial – Organisation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Der sichere Schulweg – </a:t>
            </a:r>
          </a:p>
          <a:p>
            <a:r>
              <a:rPr lang="de-DE" sz="2400" b="1" dirty="0">
                <a:latin typeface="Comic Sans MS" pitchFamily="66" charset="0"/>
              </a:rPr>
              <a:t>                     allgemeine Sicherheitshinweise</a:t>
            </a:r>
            <a:br>
              <a:rPr lang="de-DE" sz="2400" b="1" dirty="0">
                <a:latin typeface="Comic Sans MS" pitchFamily="66" charset="0"/>
              </a:rPr>
            </a:br>
            <a:br>
              <a:rPr lang="de-DE" sz="12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7. 	Erster Schultag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9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48" y="143330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3075" y="1234120"/>
            <a:ext cx="498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Schuleingangstest – „</a:t>
            </a:r>
            <a:r>
              <a:rPr lang="de-DE" sz="2000" b="1" u="sng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“</a:t>
            </a:r>
            <a:br>
              <a:rPr lang="de-DE" sz="2000" b="1" u="sng" dirty="0">
                <a:latin typeface="Arial" pitchFamily="34" charset="0"/>
                <a:cs typeface="Arial" pitchFamily="34" charset="0"/>
              </a:rPr>
            </a:br>
            <a:r>
              <a:rPr lang="de-DE" sz="2000" b="1" u="sng" dirty="0">
                <a:latin typeface="Arial" pitchFamily="34" charset="0"/>
                <a:cs typeface="Arial" pitchFamily="34" charset="0"/>
              </a:rPr>
              <a:t>Was wird beim Kind getestet?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61975" y="2132856"/>
            <a:ext cx="8218824" cy="6480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… die Kriterien der Schulfähigkeit</a:t>
            </a:r>
            <a: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(körperlich-motorische, kognitive, motivationale und sozial-emotionale Kompetenzen)</a:t>
            </a:r>
            <a:endParaRPr lang="de-DE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3075" y="3105357"/>
            <a:ext cx="820851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Sprachfähigkeit:		Sprechbereitschaft, Wortschatz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Mengenerfassung:		bis 5, bis 10, Mengenvergleiche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Phonetische Bewusstheit: 	Silbenklatschen, Merkfähigkeit,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				Reimwörter, ..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Visuelle Wahrnehmung:		Lagebeziehungen, Unterschiede, 					Rasterfiguren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Feinmotorik:			Schwunglinien, Muster fortsetzen, 					ausmalen, ausschneiden</a:t>
            </a:r>
          </a:p>
        </p:txBody>
      </p:sp>
      <p:pic>
        <p:nvPicPr>
          <p:cNvPr id="14" name="Picture 10" descr="C:\Users\Barbara\AppData\Local\Microsoft\Windows\INetCache\IE\A9OUPXTV\v37a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292" y="1808426"/>
            <a:ext cx="1152128" cy="12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971608" y="324728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1975" y="5553444"/>
            <a:ext cx="823920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Rückmeldung/Besprechen der Ergebnisse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3838" y="6062539"/>
            <a:ext cx="8239208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Evtl. Einladung zum „Schulspiel“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263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977486"/>
            <a:ext cx="5472608" cy="792088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 Organisation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796706" y="2276872"/>
            <a:ext cx="7196603" cy="3888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Materialliste1  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Umschläge 		Din A 4,  farblos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Umschläge 		Din A 5,  farblos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Zeichenblock		Din A 3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Zeichenblock		Din A 4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Din A 4  (Karton)</a:t>
            </a:r>
          </a:p>
          <a:p>
            <a:r>
              <a:rPr lang="de-DE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Schnellhefter</a:t>
            </a:r>
            <a:r>
              <a:rPr lang="de-DE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Din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  (blau, rot)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Lineal		30 cm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C:\Users\Barbara\AppData\Local\Microsoft\Windows\INetCache\IE\A9OUPXTV\ruler-14594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93" y="2492896"/>
            <a:ext cx="2987824" cy="14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13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7672E9EF-A2C4-4854-914C-B1F86D873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3974"/>
            <a:ext cx="5616624" cy="6384026"/>
          </a:xfr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35" y="1844824"/>
            <a:ext cx="2376264" cy="1259111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und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Organisation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877BFB5-0745-4288-8D4E-8662D9C2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Gerakinder-Grundschule">
            <a:extLst>
              <a:ext uri="{FF2B5EF4-FFF2-40B4-BE49-F238E27FC236}">
                <a16:creationId xmlns:a16="http://schemas.microsoft.com/office/drawing/2014/main" id="{6B8EEF68-C826-4DB2-98B7-25C925CF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74" y="389376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9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7AD5AD-2185-452B-8FAF-CD749F8A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2" y="1804669"/>
            <a:ext cx="6470338" cy="4101224"/>
          </a:xfrm>
        </p:spPr>
      </p:pic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165523"/>
            <a:ext cx="3352800" cy="125272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22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11139" y="1618442"/>
            <a:ext cx="5575495" cy="43309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2</a:t>
            </a: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Federmäppchen – „</a:t>
            </a:r>
            <a:r>
              <a:rPr lang="de-DE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 Größe“, darin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Lineal (15 cm)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dünne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Bleistifte (HB oder F)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dünne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„gute“ Holzfarbstifte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Filzstifte (dicke und dünne Spitze)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weißer Radiergummi </a:t>
            </a: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„Schlampermäppchen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für: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Dosenspitzer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Schere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Klebe</a:t>
            </a:r>
            <a:r>
              <a:rPr lang="de-DE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stifte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Wachsmalkreiden „wasserfest“</a:t>
            </a:r>
          </a:p>
        </p:txBody>
      </p:sp>
      <p:pic>
        <p:nvPicPr>
          <p:cNvPr id="3076" name="Picture 4" descr="C:\Users\Barbara\AppData\Local\Microsoft\Windows\INetCache\IE\A9OUPXTV\colored-pencils-2680760_960_7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2348880"/>
            <a:ext cx="1655061" cy="12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klebesti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3861048"/>
            <a:ext cx="1282359" cy="23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7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81841"/>
            <a:ext cx="4678662" cy="409182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42" y="934050"/>
            <a:ext cx="6408712" cy="5731698"/>
          </a:xfrm>
        </p:spPr>
      </p:pic>
    </p:spTree>
    <p:extLst>
      <p:ext uri="{BB962C8B-B14F-4D97-AF65-F5344CB8AC3E}">
        <p14:creationId xmlns:p14="http://schemas.microsoft.com/office/powerpoint/2010/main" val="105557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39552" y="1586628"/>
            <a:ext cx="6655614" cy="47525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3 </a:t>
            </a:r>
          </a:p>
          <a:p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außerdem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„</a:t>
            </a:r>
            <a:r>
              <a:rPr lang="de-DE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Farbkasten (12 Farben und Deckweiß)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2 Borstenpinsel (Größe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2 Haarpinsel       (Größe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Schwämmchen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(Mal-)Lappen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♦  Wasserbecher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Deckel! (kein Glas!)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♦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DIN-A3 Kunstmappe / </a:t>
            </a:r>
            <a:r>
              <a:rPr lang="de-DE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Sportbeutel mit Turnkleidung 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+ feste Turnschuhe mit Klettverschluss!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Hausschuhe (keine Schlappen!)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126">
            <a:off x="6648094" y="3207073"/>
            <a:ext cx="1985535" cy="17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29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4360" y="1124744"/>
            <a:ext cx="2487440" cy="1106206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Schulmaterial und  Organisation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654E23-AC49-4B0A-A543-983FCB6A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161"/>
            <a:ext cx="5111153" cy="63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1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971600" y="1519190"/>
            <a:ext cx="7196603" cy="1080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Sachen beschriften und das Material erst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1. Elternabend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mitbringen!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403006" y="3005311"/>
            <a:ext cx="7196603" cy="172819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1. Schultag brauchen die Kinder nur den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Schulranzen mit Federmäppchen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die </a:t>
            </a:r>
            <a:r>
              <a:rPr lang="de-DE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4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und natürlich die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Schultüte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1230373" y="5040336"/>
            <a:ext cx="7196603" cy="14401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an der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Sammelbestellung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teilnehmen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bitte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Hefte und Blöcke kaufen!</a:t>
            </a:r>
          </a:p>
          <a:p>
            <a:pPr algn="ctr"/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(s. Anmeldeunterlagen/Einverständnisklärungen!):</a:t>
            </a:r>
          </a:p>
          <a:p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Barbara\AppData\Local\Microsoft\Windows\INetCache\IE\A9OUPXTV\schultute-260434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7060">
            <a:off x="7345833" y="3742025"/>
            <a:ext cx="1782699" cy="8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0007" y="959394"/>
            <a:ext cx="723432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6. Der sichere Schulweg – allgemeine Sicherheitshinweise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1801" y="2061076"/>
            <a:ext cx="72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Bisher Begleitung auf den Weg in den Kindergarten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3768" y="2564904"/>
            <a:ext cx="623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Ziel zum Schuleintritt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eine selbstständige Bewältigung des Schulweges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nicht am ersten Schultag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aber langsame Gewöhnung  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06898" y="3933056"/>
            <a:ext cx="7733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J"/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Schulwegtraining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zusammen mit dem Kind den Weg einige Male ablaufen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Kinder haben dabei eine ganz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Sichtweise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Erwachsene: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sie agieren situationsbezogen, lassen sich leicht ablenken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achten nicht auf Radfahrer, Autos, …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haben einen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anderen Blickwinkel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als Erwachsene: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sind kleiner, können nicht über Autos, Abgrenzungen, …hinwegsehen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können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Entfernungen und Geschwindigkeit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herannahender Fahr-  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zeuge weniger einschätzen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C:\Users\Barbara\AppData\Local\Microsoft\Windows\INetCache\IE\KX3QUGLL\children-965506_6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83" y="2245742"/>
            <a:ext cx="1895872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60" y="1634044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83464" y="1387679"/>
            <a:ext cx="8235590" cy="35394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2025</a:t>
            </a:r>
          </a:p>
          <a:p>
            <a:endParaRPr lang="de-DE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1. Termine</a:t>
            </a:r>
            <a:b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</a:br>
            <a:endParaRPr lang="de-DE" sz="800" b="1" u="sng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: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19. März 2025</a:t>
            </a:r>
            <a:r>
              <a:rPr lang="de-DE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Termin mit Uhrzeit!</a:t>
            </a:r>
          </a:p>
          <a:p>
            <a:r>
              <a:rPr lang="de-DE" sz="800" dirty="0">
                <a:latin typeface="Arial" pitchFamily="34" charset="0"/>
                <a:cs typeface="Arial" pitchFamily="34" charset="0"/>
              </a:rPr>
              <a:t>  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ggf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Schulspiel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: 		Termin: Mi, 22.03.2023) 		</a:t>
            </a:r>
          </a:p>
          <a:p>
            <a:endParaRPr lang="de-DE" sz="8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Einschulungskorridor 	</a:t>
            </a:r>
            <a:r>
              <a:rPr lang="de-DE" dirty="0">
                <a:latin typeface="Arial" pitchFamily="34" charset="0"/>
                <a:cs typeface="Arial" pitchFamily="34" charset="0"/>
              </a:rPr>
              <a:t>Entscheidung schriftlich 	bis 10. April 2025 </a:t>
            </a:r>
            <a:r>
              <a:rPr lang="de-DE" sz="1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Ferien!</a:t>
            </a:r>
          </a:p>
          <a:p>
            <a:br>
              <a:rPr lang="de-DE" sz="1000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Schnuppertag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GS</a:t>
            </a:r>
            <a:r>
              <a:rPr lang="de-DE" dirty="0">
                <a:latin typeface="Arial" pitchFamily="34" charset="0"/>
                <a:cs typeface="Arial" pitchFamily="34" charset="0"/>
              </a:rPr>
              <a:t>	Termin: Info über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KiGa`s</a:t>
            </a:r>
            <a:r>
              <a:rPr lang="de-DE" dirty="0">
                <a:latin typeface="Arial" pitchFamily="34" charset="0"/>
                <a:cs typeface="Arial" pitchFamily="34" charset="0"/>
              </a:rPr>
              <a:t>!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Schultag</a:t>
            </a:r>
            <a:r>
              <a:rPr lang="de-DE" dirty="0">
                <a:latin typeface="Arial" pitchFamily="34" charset="0"/>
                <a:cs typeface="Arial" pitchFamily="34" charset="0"/>
              </a:rPr>
              <a:t>:	 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Di, 16. September 2025</a:t>
            </a:r>
            <a:r>
              <a:rPr lang="de-DE" dirty="0">
                <a:latin typeface="Arial" pitchFamily="34" charset="0"/>
                <a:cs typeface="Arial" pitchFamily="34" charset="0"/>
              </a:rPr>
              <a:t>  		9 – 11 Uhr</a:t>
            </a:r>
          </a:p>
          <a:p>
            <a:br>
              <a:rPr lang="de-DE" sz="10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Elternabend</a:t>
            </a:r>
            <a:r>
              <a:rPr lang="de-DE" dirty="0">
                <a:latin typeface="Arial" pitchFamily="34" charset="0"/>
                <a:cs typeface="Arial" pitchFamily="34" charset="0"/>
              </a:rPr>
              <a:t>: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17. September 2025</a:t>
            </a:r>
            <a:r>
              <a:rPr lang="de-DE" dirty="0">
                <a:latin typeface="Arial" pitchFamily="34" charset="0"/>
                <a:cs typeface="Arial" pitchFamily="34" charset="0"/>
              </a:rPr>
              <a:t>	19 Uhr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(sehr wichtig!)</a:t>
            </a:r>
            <a:r>
              <a:rPr lang="de-DE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47914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9552" y="988923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0038" y="1630522"/>
            <a:ext cx="6663996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Suchen Sie zusammen mit Ihrem Kind  den Schulweg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auf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mögliche Gefahren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0762" y="3315958"/>
            <a:ext cx="8023492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Trainieren Sie – je nach Schulweg - das Verhalten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an der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Ampel und  am Zebrastreifen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(Merseburger Straße)</a:t>
            </a:r>
            <a:endParaRPr lang="de-DE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202272" y="2469346"/>
            <a:ext cx="7173625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Üben Sie das „Schauen“ beim Überqueren von Straßen: </a:t>
            </a:r>
          </a:p>
          <a:p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      Links–Rechts-Links</a:t>
            </a:r>
            <a:endParaRPr lang="de-DE" b="1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39552" y="4132659"/>
            <a:ext cx="820678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Schulweghelfer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stehen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mehr zu allen Zeiten zur Verfügung: Mangel an Bewerbern!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928486" y="4945304"/>
            <a:ext cx="6817855" cy="156966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Roller- und Fahrradkinder in der ersten Klasse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 </a:t>
            </a: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–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bitte nicht! -</a:t>
            </a: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Roller erhöht die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Geschwindigkeit,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aber NICHT das Reaktionsvermögen bei auftauchenden Gefahren und Hindernissen</a:t>
            </a:r>
            <a:endParaRPr lang="de-DE" sz="1400" b="1" i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Wingdings"/>
              <a:buChar char="F"/>
            </a:pP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Gewicht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von Schulranzen, angehängte Turnbeutel, … sind problematisch</a:t>
            </a: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Absperren mit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Schlössern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muss </a:t>
            </a:r>
            <a:r>
              <a:rPr lang="de-DE" sz="1400" b="1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alleine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bewältigt werden</a:t>
            </a:r>
          </a:p>
        </p:txBody>
      </p:sp>
      <p:pic>
        <p:nvPicPr>
          <p:cNvPr id="15" name="Picture 24" descr="C:\Users\Barbara\AppData\Local\Microsoft\Windows\INetCache\IE\A9OUPXTV\fahrrad_fahren_mit_rennrad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8" y="5126875"/>
            <a:ext cx="1548456" cy="11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520" y="1121815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6316" y="1988840"/>
            <a:ext cx="705536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Planen Sie genügend Zeit ein!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	Keine Hetze, keine Eile – „Zeit zum Trödeln“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42168" y="3543133"/>
            <a:ext cx="772414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Kleidung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Dunkelheit im Herbst braucht helle Kleidung, Reflektoren, …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Winterzeit evtl. mit Zusatzhose und Socken</a:t>
            </a:r>
          </a:p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Sicherheitswesten zum Schulanfang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5984" y="2749681"/>
            <a:ext cx="7704837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Verabschiedung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spätestens am Schuleingang </a:t>
            </a: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– VOR dem Schultor -</a:t>
            </a:r>
            <a:endParaRPr lang="de-DE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58871" y="5157192"/>
            <a:ext cx="820678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Elternbegleitung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allmählich reduzieren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Freunden planen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weiterer Schritt in die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„Selbstständigkeit“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42688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520" y="1180581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1" y="2811416"/>
            <a:ext cx="20643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915816" y="4437112"/>
            <a:ext cx="5211689" cy="1015663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Bringen Sie Ihr Kind </a:t>
            </a:r>
            <a:r>
              <a:rPr lang="de-DE" sz="2000" b="1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dem Auto zur Schule – Sie blockieren die Straße und gefährden die Kinder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429969" y="2293775"/>
            <a:ext cx="5211689" cy="400110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Und vor Allem: …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39646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2203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9102" y="1457107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7.   Der 1. Schultag im September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1696" y="2132856"/>
            <a:ext cx="8438775" cy="7200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Planungshilfen zum Schulbeginn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    (siehe „blaue“ Mappe mit Anmeldeunterlagen – bereits zugestellt)</a:t>
            </a:r>
            <a:endParaRPr lang="de-DE" sz="1800" u="sng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84866" y="3020927"/>
            <a:ext cx="841964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8.15 Uhr: Segnung der Erstklässler in St. Martin und Hl. Geist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11.15 Uhr: Segnung der Erstklässler im Ökumenischen Kirchenzentrum im 		        Olympiadorf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9102" y="4227065"/>
            <a:ext cx="8259979" cy="40132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9 Uhr:      Empfang Schulanfänger mit Eltern im Schulhof 			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9102" y="4796378"/>
            <a:ext cx="8259979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bis 11 Uhr „Unterricht“ im Klassenzimmer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80659" y="5333701"/>
            <a:ext cx="8259980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1. Elternabend für 1. Klassen in der 1. Schulwoche (s. Termine!)</a:t>
            </a:r>
          </a:p>
        </p:txBody>
      </p:sp>
    </p:spTree>
    <p:extLst>
      <p:ext uri="{BB962C8B-B14F-4D97-AF65-F5344CB8AC3E}">
        <p14:creationId xmlns:p14="http://schemas.microsoft.com/office/powerpoint/2010/main" val="41910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68821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31961" cy="501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28820" y="1203013"/>
            <a:ext cx="344769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Und bald heißt es für Ihr Kind 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6097" y="1572345"/>
            <a:ext cx="3240360" cy="40934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  </a:t>
            </a: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Herzlichen Dank für Ihre Aufmerksamkeit!</a:t>
            </a:r>
          </a:p>
          <a:p>
            <a:endParaRPr lang="de-DE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Wir wünschen einen guten Nachhauseweg!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2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54205" y="1484784"/>
            <a:ext cx="82355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omic Sans MS" pitchFamily="66" charset="0"/>
              </a:rPr>
              <a:t>Eltern-handout</a:t>
            </a:r>
          </a:p>
          <a:p>
            <a:endParaRPr lang="de-DE" b="1" u="sng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2. Betreuungsangebote</a:t>
            </a: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Mittagsbetreuung/Anmeldung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0157-54164419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/ Hr. Özdemir</a:t>
            </a:r>
            <a:r>
              <a:rPr lang="de-DE" dirty="0">
                <a:latin typeface="Arial" pitchFamily="34" charset="0"/>
                <a:cs typeface="Arial" pitchFamily="34" charset="0"/>
              </a:rPr>
              <a:t>, ab 11 Uhr	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Besichtigung und Information nach Vereinbarung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17.00 Uhr vor Ort Grundschule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                                  	</a:t>
            </a: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Tagesheim/Anmeldung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im Kita-finder, www.muenchen.de/kita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233-83 260  / Hr. </a:t>
            </a:r>
            <a:r>
              <a:rPr lang="de-DE" b="1">
                <a:latin typeface="Arial" pitchFamily="34" charset="0"/>
                <a:cs typeface="Arial" pitchFamily="34" charset="0"/>
              </a:rPr>
              <a:t>Rosini</a:t>
            </a:r>
            <a:r>
              <a:rPr lang="de-DE">
                <a:latin typeface="Arial" pitchFamily="34" charset="0"/>
                <a:cs typeface="Arial" pitchFamily="34" charset="0"/>
              </a:rPr>
              <a:t>, ab  </a:t>
            </a: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17.00 Uhr vor Ort Grundschule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			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6" name="Picture 16" descr="C:\Users\Barbara\AppData\Local\Microsoft\Windows\INetCache\IE\KX3QUGLL\student-263236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050"/>
            <a:ext cx="2975992" cy="14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66872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26" y="177281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80533" y="2230415"/>
            <a:ext cx="733928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latin typeface="Comic Sans MS" pitchFamily="66" charset="0"/>
            </a:endParaRPr>
          </a:p>
          <a:p>
            <a:endParaRPr lang="de-DE" sz="1100" b="1" u="sng" dirty="0">
              <a:latin typeface="Arial" pitchFamily="34" charset="0"/>
              <a:cs typeface="Arial" pitchFamily="34" charset="0"/>
            </a:endParaRP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sz="2400" b="1" dirty="0">
                <a:latin typeface="Arial" pitchFamily="34" charset="0"/>
                <a:cs typeface="Arial" pitchFamily="34" charset="0"/>
                <a:sym typeface="Wingdings"/>
              </a:rPr>
              <a:t>Anwesenheitsliste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 	→ bei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Gastschulantrag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:  bitte umgehend Kontakt 	     	aufnehmen!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    		(s.a. „</a:t>
            </a:r>
            <a:r>
              <a:rPr lang="de-DE" sz="2000" u="sng" dirty="0">
                <a:latin typeface="Arial" pitchFamily="34" charset="0"/>
                <a:cs typeface="Arial" pitchFamily="34" charset="0"/>
              </a:rPr>
              <a:t>Anwesenheitsliste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“ /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Gastschüler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2427" y="4130664"/>
            <a:ext cx="6281499" cy="3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0459" tIns="76176" rIns="-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174965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59024" y="1102677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9998" y="1916832"/>
            <a:ext cx="8218824" cy="936104"/>
          </a:xfrm>
          <a:prstGeom prst="rect">
            <a:avLst/>
          </a:prstGeom>
          <a:solidFill>
            <a:srgbClr val="F864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Mitteilung vom KVR</a:t>
            </a:r>
            <a:b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„Aufforderung zur Schuleinschreibung“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32702" y="2996952"/>
            <a:ext cx="815240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Referat für Gesundheit und Umwelt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Gesundheitstest</a:t>
            </a:r>
            <a:r>
              <a:rPr lang="de-DE" dirty="0">
                <a:latin typeface="Arial" pitchFamily="34" charset="0"/>
                <a:cs typeface="Arial" pitchFamily="34" charset="0"/>
              </a:rPr>
              <a:t>:	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Termin</a:t>
            </a:r>
            <a:r>
              <a:rPr lang="de-DE" dirty="0">
                <a:latin typeface="Arial" pitchFamily="34" charset="0"/>
                <a:cs typeface="Arial" pitchFamily="34" charset="0"/>
              </a:rPr>
              <a:t> beim Referat für Gesundheit und Umwelt,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	  	Bayerstraße 28 A, 80335 München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→ muenchen.de/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schulaerzte</a:t>
            </a:r>
            <a:r>
              <a:rPr lang="de-DE" dirty="0">
                <a:latin typeface="Arial" pitchFamily="34" charset="0"/>
                <a:cs typeface="Arial" pitchFamily="34" charset="0"/>
              </a:rPr>
              <a:t>   (Tel: 233-96363)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2141" y="4581128"/>
            <a:ext cx="8152406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Zuständige 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Schulanmeldung und Besuch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Sprengelschule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Private Schulen (Montessori, …) möglich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Förderschule    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Gastschulantrag „mit Begründung“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              (Entscheidung trifft „Referat Bildung und Sport“)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52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719543" y="1108824"/>
            <a:ext cx="823559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400" u="sng" dirty="0">
                <a:latin typeface="Arial" pitchFamily="34" charset="0"/>
                <a:cs typeface="Arial" pitchFamily="34" charset="0"/>
              </a:rPr>
              <a:t>Elternbrief Einschulung</a:t>
            </a:r>
            <a:br>
              <a:rPr lang="de-DE" sz="2000" u="sng" dirty="0">
                <a:latin typeface="Arial" pitchFamily="34" charset="0"/>
                <a:cs typeface="Arial" pitchFamily="34" charset="0"/>
              </a:rPr>
            </a:br>
            <a:endParaRPr lang="de-DE" sz="1000" u="sng" dirty="0">
              <a:latin typeface="Arial" pitchFamily="34" charset="0"/>
              <a:cs typeface="Arial" pitchFamily="34" charset="0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Fragebogen ausgefüllt und </a:t>
            </a:r>
            <a:r>
              <a:rPr lang="de-DE" sz="2400" u="sng" dirty="0">
                <a:latin typeface="Arial" pitchFamily="34" charset="0"/>
                <a:cs typeface="Arial" pitchFamily="34" charset="0"/>
                <a:sym typeface="Wingdings"/>
              </a:rPr>
              <a:t>zurückgegeben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?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17456"/>
              </p:ext>
            </p:extLst>
          </p:nvPr>
        </p:nvGraphicFramePr>
        <p:xfrm>
          <a:off x="827584" y="3429000"/>
          <a:ext cx="6980524" cy="2571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6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3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Familienname, Rufname, weitere Vornamen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Anschrift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Telefon: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Geburtsdatum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Bekenntnis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>
                          <a:effectLst/>
                        </a:rPr>
                        <a:t>Religions­unterricht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Staats­angehörig­keit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9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Geburtsort (Landkreis, Land)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826510" algn="r"/>
                        </a:tabLst>
                      </a:pPr>
                      <a:r>
                        <a:rPr lang="de-DE" sz="1400">
                          <a:effectLst/>
                        </a:rPr>
                        <a:t>Kindergarten: 	</a:t>
                      </a:r>
                      <a:r>
                        <a:rPr lang="de-DE" sz="1400">
                          <a:effectLst/>
                          <a:sym typeface="Symbol"/>
                        </a:rPr>
                        <a:t></a:t>
                      </a:r>
                      <a:r>
                        <a:rPr lang="de-DE" sz="1400">
                          <a:effectLst/>
                        </a:rPr>
                        <a:t> VK Deutsch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 Schule: 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Sprache, die überwiegend zu Hause gesprochen wird: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Barbara\AppData\Local\Microsoft\Windows\INetCache\IE\3V5650RJ\iphone-246496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3975"/>
            <a:ext cx="1454909" cy="10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47664" y="508242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096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21317" y="1268760"/>
            <a:ext cx="6753504" cy="2215991"/>
          </a:xfrm>
          <a:prstGeom prst="rect">
            <a:avLst/>
          </a:prstGeom>
          <a:solidFill>
            <a:srgbClr val="F0FA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2.1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Regulär schulpflichtig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bis zum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30. Sept. 2025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sechs Jahre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alt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sind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	- Kinder, die im Vorjahr „zurückgestellt“ wurden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   (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Zurückstellungsbescheid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vorlegen)</a:t>
            </a:r>
          </a:p>
          <a:p>
            <a:r>
              <a:rPr lang="de-DE" sz="1600" b="1" dirty="0">
                <a:latin typeface="Arial" pitchFamily="34" charset="0"/>
                <a:cs typeface="Arial" pitchFamily="34" charset="0"/>
              </a:rPr>
              <a:t> 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letztes Jahr bereits den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Einschulungskorridor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	   genutzt haben</a:t>
            </a:r>
            <a:br>
              <a:rPr lang="de-DE" sz="1600" b="1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- Zurückstellung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nur einmal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möglich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	- Überprüfung des sonderpädagogischen Förderbedarfs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737852" y="3645024"/>
            <a:ext cx="7851937" cy="12241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Einschulungskorridor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01. Juli bis 30. September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geborene Kinder: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Teilnahme am Anmelde- und Einschulungsverfahren / evtl. Beratung vorab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Entscheidung </a:t>
            </a:r>
            <a:r>
              <a:rPr lang="de-DE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beider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Eltern (schriftlich) bis </a:t>
            </a:r>
            <a:r>
              <a:rPr lang="de-DE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April 2025</a:t>
            </a:r>
            <a:r>
              <a:rPr lang="de-DE" sz="1600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   	(formlos)   am Tag der Schuleinschreibung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6856" y="5144418"/>
            <a:ext cx="780769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für 2.1. und 2.2. gilt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Teilnahme an der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/ ggf. 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Schulspiel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→ letzte Entscheidung über Schulaufnahme trifft die Schulleitung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95487" y="429912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986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11955" y="4005064"/>
            <a:ext cx="7785519" cy="2339102"/>
          </a:xfrm>
          <a:prstGeom prst="rect">
            <a:avLst/>
          </a:prstGeom>
          <a:solidFill>
            <a:srgbClr val="F0FAFE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2.4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nach dem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de-DE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schulpsychologisches Gutachten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, das die Schulfähigkeit bestätigt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 mit dem Schul-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psychologen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9362" y="1726740"/>
            <a:ext cx="7785519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2.3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ab 01. Oktober bis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</a:t>
            </a:r>
            <a:br>
              <a:rPr lang="de-DE" sz="1600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</a:t>
            </a:r>
          </a:p>
          <a:p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75656" y="676796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197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3160</Words>
  <Application>Microsoft Office PowerPoint</Application>
  <PresentationFormat>Bildschirmpräsentation (4:3)</PresentationFormat>
  <Paragraphs>326</Paragraphs>
  <Slides>34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Dotum</vt:lpstr>
      <vt:lpstr>Arial</vt:lpstr>
      <vt:lpstr>Candara</vt:lpstr>
      <vt:lpstr>Comic Sans MS</vt:lpstr>
      <vt:lpstr>Garamond</vt:lpstr>
      <vt:lpstr>Impact</vt:lpstr>
      <vt:lpstr>Symbol</vt:lpstr>
      <vt:lpstr>Wingdings</vt:lpstr>
      <vt:lpstr>Wellenform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Lebenspraktische Fähigkeiten /      Selbstständigkeit - selbstständiges An- und Ausziehen   Reißverschlüsse, Schuhbänder, … - alleine den Schulweg bewältigen - auf sein Eigentum achten, selbst-     ständig ordnen und pflegen - selbstständiges Arbeiten - …</vt:lpstr>
      <vt:lpstr>5. Sprachkompetenz - altersgemäßer Wortschatz  - in ganzen Sätzen sprechen  - korrekt und deutlich (keine Babysprache!) - genaues zuhören, auf Fragen eingehen </vt:lpstr>
      <vt:lpstr>1. Das Alter allein sagt nicht viel aus!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5. Schulmaterial und  Organisation </vt:lpstr>
      <vt:lpstr>5. Schulmaterial         und        Organisation </vt:lpstr>
      <vt:lpstr>PowerPoint-Präsentation</vt:lpstr>
      <vt:lpstr>PowerPoint-Präsentation</vt:lpstr>
      <vt:lpstr>5. Schulmaterial und Organisation</vt:lpstr>
      <vt:lpstr>PowerPoint-Präsentation</vt:lpstr>
      <vt:lpstr> 5. Schulmaterial und  Organisation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pkpk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pk</dc:creator>
  <cp:lastModifiedBy>Sonja Theis</cp:lastModifiedBy>
  <cp:revision>310</cp:revision>
  <cp:lastPrinted>2023-02-07T12:02:28Z</cp:lastPrinted>
  <dcterms:created xsi:type="dcterms:W3CDTF">2008-11-01T06:24:52Z</dcterms:created>
  <dcterms:modified xsi:type="dcterms:W3CDTF">2025-02-25T11:34:11Z</dcterms:modified>
</cp:coreProperties>
</file>