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notesMasterIdLst>
    <p:notesMasterId r:id="rId42"/>
  </p:notesMasterIdLst>
  <p:handoutMasterIdLst>
    <p:handoutMasterId r:id="rId43"/>
  </p:handoutMasterIdLst>
  <p:sldIdLst>
    <p:sldId id="287" r:id="rId2"/>
    <p:sldId id="291" r:id="rId3"/>
    <p:sldId id="324" r:id="rId4"/>
    <p:sldId id="302" r:id="rId5"/>
    <p:sldId id="366" r:id="rId6"/>
    <p:sldId id="367" r:id="rId7"/>
    <p:sldId id="368" r:id="rId8"/>
    <p:sldId id="369" r:id="rId9"/>
    <p:sldId id="370" r:id="rId10"/>
    <p:sldId id="371" r:id="rId11"/>
    <p:sldId id="342" r:id="rId12"/>
    <p:sldId id="319" r:id="rId13"/>
    <p:sldId id="322" r:id="rId14"/>
    <p:sldId id="320" r:id="rId15"/>
    <p:sldId id="355" r:id="rId16"/>
    <p:sldId id="298" r:id="rId17"/>
    <p:sldId id="299" r:id="rId18"/>
    <p:sldId id="311" r:id="rId19"/>
    <p:sldId id="326" r:id="rId20"/>
    <p:sldId id="332" r:id="rId21"/>
    <p:sldId id="336" r:id="rId22"/>
    <p:sldId id="365" r:id="rId23"/>
    <p:sldId id="364" r:id="rId24"/>
    <p:sldId id="313" r:id="rId25"/>
    <p:sldId id="315" r:id="rId26"/>
    <p:sldId id="340" r:id="rId27"/>
    <p:sldId id="316" r:id="rId28"/>
    <p:sldId id="359" r:id="rId29"/>
    <p:sldId id="360" r:id="rId30"/>
    <p:sldId id="345" r:id="rId31"/>
    <p:sldId id="361" r:id="rId32"/>
    <p:sldId id="346" r:id="rId33"/>
    <p:sldId id="362" r:id="rId34"/>
    <p:sldId id="350" r:id="rId35"/>
    <p:sldId id="343" r:id="rId36"/>
    <p:sldId id="357" r:id="rId37"/>
    <p:sldId id="353" r:id="rId38"/>
    <p:sldId id="356" r:id="rId39"/>
    <p:sldId id="317" r:id="rId40"/>
    <p:sldId id="318" r:id="rId41"/>
  </p:sldIdLst>
  <p:sldSz cx="9144000" cy="6858000" type="screen4x3"/>
  <p:notesSz cx="6669088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864E3"/>
    <a:srgbClr val="EAC2E2"/>
    <a:srgbClr val="D0FDC5"/>
    <a:srgbClr val="F6B6F1"/>
    <a:srgbClr val="33CC33"/>
    <a:srgbClr val="FF5050"/>
    <a:srgbClr val="008000"/>
    <a:srgbClr val="CCE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72484" autoAdjust="0"/>
  </p:normalViewPr>
  <p:slideViewPr>
    <p:cSldViewPr>
      <p:cViewPr varScale="1">
        <p:scale>
          <a:sx n="116" d="100"/>
          <a:sy n="116" d="100"/>
        </p:scale>
        <p:origin x="56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890665" cy="496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6867" y="4"/>
            <a:ext cx="2890665" cy="496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760F2-5E4F-44FF-BE02-2A564181A6E2}" type="datetimeFigureOut">
              <a:rPr lang="de-DE" smtClean="0"/>
              <a:t>26.02.2026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632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6867" y="9428632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44461-8234-4BC0-9BFF-AC80C65966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68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889938" cy="49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11" y="1"/>
            <a:ext cx="2889938" cy="49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159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9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155"/>
            <a:ext cx="533527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8583"/>
            <a:ext cx="2889938" cy="49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11" y="9428583"/>
            <a:ext cx="2889938" cy="49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3983E99F-0531-489C-A6B9-6697354ACAC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1187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3E99F-0531-489C-A6B9-6697354ACAC9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2091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3E99F-0531-489C-A6B9-6697354ACAC9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5053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3E99F-0531-489C-A6B9-6697354ACAC9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1019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3E99F-0531-489C-A6B9-6697354ACAC9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67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7DCC0-93BF-4938-936B-4A01A18B52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EC8D-330F-4548-B13D-3452DA0BD05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1427-8762-426E-8889-9448A0D3D5BD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86EA-C7BD-4440-8693-F7168EC14D9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C0773-EA4B-472B-A4A3-24D9BE843D6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9F19A-5914-4580-A80C-A68C4EE2CA3F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70FA-B8AF-47A8-9A97-81712CD9C5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25E04-3E4C-48A9-8BF3-34AD830A273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7060-808C-4656-888B-513B25CAFCE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53F05-CB47-4A71-98B8-B107449A227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B3A54-F307-4FAB-8EC0-0831F6B8AF4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2252852-F4BB-4FEC-998C-2360877AB0F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gs-gerastr-6@muenchen.de" TargetMode="Externa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jpe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pn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jpg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3.jpeg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4.jpg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5.png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6.jpeg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7.gif"/><Relationship Id="rId4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8.wmf"/><Relationship Id="rId4" Type="http://schemas.openxmlformats.org/officeDocument/2006/relationships/image" Target="../media/image3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9.png"/><Relationship Id="rId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" Type="http://schemas.openxmlformats.org/officeDocument/2006/relationships/image" Target="../media/image2.jpeg"/><Relationship Id="rId16" Type="http://schemas.openxmlformats.org/officeDocument/2006/relationships/image" Target="../media/image19.svg"/><Relationship Id="rId20" Type="http://schemas.openxmlformats.org/officeDocument/2006/relationships/image" Target="../media/image2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19" Type="http://schemas.openxmlformats.org/officeDocument/2006/relationships/image" Target="../media/image22.png"/><Relationship Id="rId4" Type="http://schemas.openxmlformats.org/officeDocument/2006/relationships/image" Target="../media/image6.jpe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" Type="http://schemas.openxmlformats.org/officeDocument/2006/relationships/image" Target="../media/image2.jpeg"/><Relationship Id="rId16" Type="http://schemas.openxmlformats.org/officeDocument/2006/relationships/image" Target="../media/image19.svg"/><Relationship Id="rId20" Type="http://schemas.openxmlformats.org/officeDocument/2006/relationships/image" Target="../media/image2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19" Type="http://schemas.openxmlformats.org/officeDocument/2006/relationships/image" Target="../media/image22.png"/><Relationship Id="rId4" Type="http://schemas.openxmlformats.org/officeDocument/2006/relationships/image" Target="../media/image6.jpe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erien-muenchen.de/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22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1008112" cy="98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359" y="1886680"/>
            <a:ext cx="1325354" cy="76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763484" y="1668293"/>
            <a:ext cx="6400804" cy="192350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>
              <a:buNone/>
            </a:pPr>
            <a:r>
              <a:rPr lang="de-DE" sz="20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Dotum" pitchFamily="34" charset="-127"/>
                <a:ea typeface="Dotum" pitchFamily="34" charset="-127"/>
              </a:rPr>
              <a:t>Herzlich</a:t>
            </a:r>
            <a:r>
              <a:rPr lang="de-DE" sz="28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Dotum" pitchFamily="34" charset="-127"/>
                <a:ea typeface="Dotum" pitchFamily="34" charset="-127"/>
              </a:rPr>
              <a:t> </a:t>
            </a:r>
            <a:r>
              <a:rPr lang="de-DE" sz="20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Dotum" pitchFamily="34" charset="-127"/>
                <a:ea typeface="Dotum" pitchFamily="34" charset="-127"/>
              </a:rPr>
              <a:t>willkommen</a:t>
            </a:r>
            <a:r>
              <a:rPr lang="de-DE" sz="28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Dotum" pitchFamily="34" charset="-127"/>
                <a:ea typeface="Dotum" pitchFamily="34" charset="-127"/>
              </a:rPr>
              <a:t> </a:t>
            </a:r>
          </a:p>
          <a:p>
            <a:pPr algn="ctr" rtl="0">
              <a:buNone/>
            </a:pPr>
            <a:r>
              <a:rPr lang="de-DE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Dotum" pitchFamily="34" charset="-127"/>
                <a:ea typeface="Dotum" pitchFamily="34" charset="-127"/>
              </a:rPr>
              <a:t>zum</a:t>
            </a:r>
          </a:p>
          <a:p>
            <a:pPr algn="ctr" rtl="0">
              <a:buNone/>
            </a:pPr>
            <a:r>
              <a:rPr lang="de-DE" sz="28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Dotum" pitchFamily="34" charset="-127"/>
                <a:ea typeface="Dotum" pitchFamily="34" charset="-127"/>
              </a:rPr>
              <a:t> </a:t>
            </a:r>
            <a:r>
              <a:rPr lang="de-DE" sz="28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Elterninformationsabend 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923928" y="284593"/>
            <a:ext cx="381642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</a:tabLst>
            </a:pPr>
            <a:r>
              <a:rPr kumimoji="0" 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Grundschule an der Gerastraße</a:t>
            </a: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</a:tabLst>
            </a:pPr>
            <a:r>
              <a:rPr kumimoji="0" lang="de-DE" sz="9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Gerastr</a:t>
            </a:r>
            <a:r>
              <a:rPr kumimoji="0" lang="de-DE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 6  </a:t>
            </a:r>
            <a:r>
              <a:rPr kumimoji="0" lang="de-DE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</a:t>
            </a:r>
            <a:r>
              <a:rPr kumimoji="0" lang="de-DE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de-DE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80993 München</a:t>
            </a:r>
            <a:r>
              <a:rPr kumimoji="0" 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 </a:t>
            </a:r>
            <a:r>
              <a:rPr kumimoji="0" lang="de-DE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</a:t>
            </a:r>
            <a:r>
              <a:rPr kumimoji="0" lang="de-DE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de-DE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</a:t>
            </a:r>
            <a:r>
              <a:rPr kumimoji="0" lang="de-DE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089 / 233-83250 </a:t>
            </a:r>
            <a:endParaRPr kumimoji="0" lang="de-DE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</a:tabLst>
            </a:pPr>
            <a:r>
              <a:rPr kumimoji="0" lang="de-DE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</a:t>
            </a:r>
            <a:r>
              <a:rPr kumimoji="0" lang="de-DE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de-DE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</a:t>
            </a:r>
            <a:r>
              <a:rPr kumimoji="0" lang="de-DE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089/ 233-83254</a:t>
            </a:r>
            <a:r>
              <a:rPr kumimoji="0" lang="de-DE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  </a:t>
            </a:r>
            <a:r>
              <a:rPr kumimoji="0" lang="de-DE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</a:t>
            </a:r>
            <a:r>
              <a:rPr kumimoji="0" lang="de-DE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de-DE" sz="9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E-mail</a:t>
            </a:r>
            <a:r>
              <a:rPr kumimoji="0" lang="de-DE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: </a:t>
            </a:r>
            <a:r>
              <a:rPr kumimoji="0" lang="de-DE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  <a:hlinkClick r:id="rId5"/>
              </a:rPr>
              <a:t>gs-gerastr-6@muenchen.de</a:t>
            </a:r>
            <a:endParaRPr kumimoji="0" lang="de-DE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</a:tabLst>
            </a:pPr>
            <a:endParaRPr kumimoji="0" lang="de-DE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1187624" y="3591797"/>
            <a:ext cx="7234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latin typeface="Comic Sans MS" pitchFamily="66" charset="0"/>
              </a:rPr>
              <a:t>Ist mein Kind „fit“ </a:t>
            </a:r>
          </a:p>
          <a:p>
            <a:pPr algn="ctr"/>
            <a:r>
              <a:rPr lang="de-DE" sz="4000" b="1" dirty="0">
                <a:latin typeface="Comic Sans MS" pitchFamily="66" charset="0"/>
              </a:rPr>
              <a:t>für die Schule?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064622" y="5034643"/>
            <a:ext cx="6925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Comic Sans MS" pitchFamily="66" charset="0"/>
              </a:rPr>
              <a:t>Sonja Theis, R</a:t>
            </a:r>
            <a:r>
              <a:rPr lang="de-DE" sz="1000" b="1" dirty="0">
                <a:latin typeface="Comic Sans MS" pitchFamily="66" charset="0"/>
              </a:rPr>
              <a:t>in</a:t>
            </a:r>
          </a:p>
          <a:p>
            <a:r>
              <a:rPr lang="de-DE" sz="2000" b="1" dirty="0">
                <a:latin typeface="Comic Sans MS" pitchFamily="66" charset="0"/>
              </a:rPr>
              <a:t>Amelie Meyer, L</a:t>
            </a:r>
            <a:r>
              <a:rPr lang="de-DE" sz="1000" b="1" dirty="0">
                <a:latin typeface="Comic Sans MS" pitchFamily="66" charset="0"/>
              </a:rPr>
              <a:t>in</a:t>
            </a:r>
          </a:p>
          <a:p>
            <a:r>
              <a:rPr lang="de-DE" sz="2000" b="1" dirty="0">
                <a:latin typeface="Comic Sans MS" pitchFamily="66" charset="0"/>
              </a:rPr>
              <a:t>Martin </a:t>
            </a:r>
            <a:r>
              <a:rPr lang="de-DE" sz="2000" b="1" dirty="0" err="1">
                <a:latin typeface="Comic Sans MS" pitchFamily="66" charset="0"/>
              </a:rPr>
              <a:t>Blabsreiter</a:t>
            </a:r>
            <a:r>
              <a:rPr lang="de-DE" sz="2000" b="1" dirty="0">
                <a:latin typeface="Comic Sans MS" pitchFamily="66" charset="0"/>
              </a:rPr>
              <a:t>, L	</a:t>
            </a:r>
            <a:r>
              <a:rPr lang="de-DE" sz="1000" b="1" dirty="0">
                <a:latin typeface="Comic Sans MS" pitchFamily="66" charset="0"/>
              </a:rPr>
              <a:t>			</a:t>
            </a:r>
            <a:endParaRPr lang="de-DE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699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33623-E739-D5B1-C8CE-A2746CF8C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>
            <a:extLst>
              <a:ext uri="{FF2B5EF4-FFF2-40B4-BE49-F238E27FC236}">
                <a16:creationId xmlns:a16="http://schemas.microsoft.com/office/drawing/2014/main" id="{C93D0743-B96C-AD75-28F8-25DF24AD4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22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>
            <a:extLst>
              <a:ext uri="{FF2B5EF4-FFF2-40B4-BE49-F238E27FC236}">
                <a16:creationId xmlns:a16="http://schemas.microsoft.com/office/drawing/2014/main" id="{FBF3D3CD-6D67-18DB-325A-5DEED0140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>
            <a:extLst>
              <a:ext uri="{FF2B5EF4-FFF2-40B4-BE49-F238E27FC236}">
                <a16:creationId xmlns:a16="http://schemas.microsoft.com/office/drawing/2014/main" id="{38EF2219-1459-0587-80D6-E6BEC7DDF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139" y="1648146"/>
            <a:ext cx="805887" cy="4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0841C5C5-8A43-5518-1AEC-525B32AFA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04C30D-9975-96FC-FC28-B802FC1B3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CC441332-6F56-676A-48EB-102A15C22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A3AADD84-6946-D249-9FBD-57052892F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53D1842-959C-B2E0-759B-334D8AFC6D43}"/>
              </a:ext>
            </a:extLst>
          </p:cNvPr>
          <p:cNvSpPr/>
          <p:nvPr/>
        </p:nvSpPr>
        <p:spPr>
          <a:xfrm>
            <a:off x="1547665" y="610746"/>
            <a:ext cx="2952328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endParaRPr lang="de-DE" sz="800" dirty="0">
              <a:latin typeface="Comic Sans MS" pitchFamily="66" charset="0"/>
            </a:endParaRP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1. Allgemeine Informationen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4A8D55D-F84B-3BE3-6C4B-93AA1520899A}"/>
              </a:ext>
            </a:extLst>
          </p:cNvPr>
          <p:cNvSpPr txBox="1"/>
          <p:nvPr/>
        </p:nvSpPr>
        <p:spPr>
          <a:xfrm>
            <a:off x="539552" y="1673371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j-ea"/>
                <a:cs typeface="Arial" panose="020B0604020202020204" pitchFamily="34" charset="0"/>
              </a:rPr>
              <a:t>Elternberatungsstelle</a:t>
            </a:r>
            <a:br>
              <a:rPr kumimoji="0" lang="de-DE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j-ea"/>
                <a:cs typeface="Arial" panose="020B0604020202020204" pitchFamily="34" charset="0"/>
              </a:rPr>
            </a:b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j-ea"/>
                <a:cs typeface="Arial" panose="020B0604020202020204" pitchFamily="34" charset="0"/>
              </a:rPr>
              <a:t>Kitafinder+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279460B-9313-ABC3-1A33-0A8CD1F3584F}"/>
              </a:ext>
            </a:extLst>
          </p:cNvPr>
          <p:cNvSpPr txBox="1"/>
          <p:nvPr/>
        </p:nvSpPr>
        <p:spPr>
          <a:xfrm>
            <a:off x="611560" y="2846284"/>
            <a:ext cx="813690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E34"/>
              </a:buClr>
              <a:buSzTx/>
              <a:buFontTx/>
              <a:buNone/>
              <a:tabLst/>
              <a:defRPr/>
            </a:pPr>
            <a:r>
              <a:rPr kumimoji="0" lang="de-DE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Weiterführende Links und Informationen zu den einzelnen Betreuungsformen und zum Anmeldeverfahren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E34"/>
              </a:buClr>
              <a:buSzTx/>
              <a:buFontTx/>
              <a:buNone/>
              <a:tabLst/>
              <a:defRPr/>
            </a:pPr>
            <a:r>
              <a:rPr kumimoji="0" lang="de-DE" sz="1300" b="1" i="0" u="none" strike="noStrike" kern="1200" cap="none" spc="0" normalizeH="0" baseline="0" noProof="0" dirty="0">
                <a:ln>
                  <a:noFill/>
                </a:ln>
                <a:solidFill>
                  <a:srgbClr val="FF5E3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https://stadt.muenchen.de/infos/ganztag-betreuung-grundschule.html 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6BED524-E439-09E5-A519-081D929D9A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187" y="3494865"/>
            <a:ext cx="4067639" cy="112534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4F78719-38B9-C288-2C16-D6F5D05DF8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4958" y="4776345"/>
            <a:ext cx="4084124" cy="140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93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22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926" y="1772816"/>
            <a:ext cx="805887" cy="4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680533" y="2230415"/>
            <a:ext cx="7339287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latin typeface="Arial" pitchFamily="34" charset="0"/>
                <a:cs typeface="Arial" pitchFamily="34" charset="0"/>
                <a:sym typeface="Wingdings"/>
              </a:rPr>
              <a:t> </a:t>
            </a:r>
            <a:r>
              <a:rPr lang="de-DE" sz="2400" b="1" dirty="0">
                <a:latin typeface="Arial" pitchFamily="34" charset="0"/>
                <a:cs typeface="Arial" pitchFamily="34" charset="0"/>
                <a:sym typeface="Wingdings"/>
              </a:rPr>
              <a:t>Anwesenheitsliste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  <a:p>
            <a:endParaRPr lang="de-DE" sz="2000" dirty="0">
              <a:latin typeface="Arial" pitchFamily="34" charset="0"/>
              <a:cs typeface="Arial" pitchFamily="34" charset="0"/>
            </a:endParaRPr>
          </a:p>
          <a:p>
            <a:r>
              <a:rPr lang="de-DE" sz="2000" dirty="0">
                <a:latin typeface="Arial" pitchFamily="34" charset="0"/>
                <a:cs typeface="Arial" pitchFamily="34" charset="0"/>
              </a:rPr>
              <a:t> 	→ bei </a:t>
            </a:r>
            <a:r>
              <a:rPr lang="de-DE" sz="2000" b="1" u="sng" dirty="0">
                <a:latin typeface="Arial" pitchFamily="34" charset="0"/>
                <a:cs typeface="Arial" pitchFamily="34" charset="0"/>
              </a:rPr>
              <a:t>Gastschulantrag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:  bitte umgehend Kontakt 	     	aufnehmen!</a:t>
            </a:r>
            <a:br>
              <a:rPr lang="de-DE" sz="2000" dirty="0">
                <a:latin typeface="Arial" pitchFamily="34" charset="0"/>
                <a:cs typeface="Arial" pitchFamily="34" charset="0"/>
              </a:rPr>
            </a:br>
            <a:r>
              <a:rPr lang="de-DE" sz="2000" dirty="0">
                <a:latin typeface="Arial" pitchFamily="34" charset="0"/>
                <a:cs typeface="Arial" pitchFamily="34" charset="0"/>
              </a:rPr>
              <a:t>    		(s.a. „</a:t>
            </a:r>
            <a:r>
              <a:rPr lang="de-DE" sz="2000" u="sng" dirty="0">
                <a:latin typeface="Arial" pitchFamily="34" charset="0"/>
                <a:cs typeface="Arial" pitchFamily="34" charset="0"/>
              </a:rPr>
              <a:t>Anwesenheitsliste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“ / </a:t>
            </a:r>
            <a:r>
              <a:rPr lang="de-DE" sz="2000" b="1" dirty="0">
                <a:latin typeface="Arial" pitchFamily="34" charset="0"/>
                <a:cs typeface="Arial" pitchFamily="34" charset="0"/>
              </a:rPr>
              <a:t>Gastschüler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de-DE" sz="2000" dirty="0">
              <a:latin typeface="Arial" pitchFamily="34" charset="0"/>
              <a:cs typeface="Arial" pitchFamily="34" charset="0"/>
            </a:endParaRPr>
          </a:p>
          <a:p>
            <a:r>
              <a:rPr lang="de-DE" sz="2000" dirty="0">
                <a:latin typeface="Arial" pitchFamily="34" charset="0"/>
                <a:cs typeface="Arial" pitchFamily="34" charset="0"/>
              </a:rPr>
              <a:t>Bedarfsanmeldung</a:t>
            </a:r>
          </a:p>
          <a:p>
            <a:r>
              <a:rPr lang="de-DE" sz="2000" dirty="0">
                <a:latin typeface="Arial" pitchFamily="34" charset="0"/>
                <a:cs typeface="Arial" pitchFamily="34" charset="0"/>
              </a:rPr>
              <a:t>unter folgendem</a:t>
            </a:r>
          </a:p>
          <a:p>
            <a:r>
              <a:rPr lang="de-DE" sz="2000" dirty="0">
                <a:latin typeface="Arial" pitchFamily="34" charset="0"/>
                <a:cs typeface="Arial" pitchFamily="34" charset="0"/>
              </a:rPr>
              <a:t>QR-Code:</a:t>
            </a:r>
          </a:p>
          <a:p>
            <a:endParaRPr lang="de-DE" sz="2000" u="sng" dirty="0">
              <a:latin typeface="Arial" pitchFamily="34" charset="0"/>
              <a:cs typeface="Arial" pitchFamily="34" charset="0"/>
            </a:endParaRPr>
          </a:p>
          <a:p>
            <a:pPr algn="ctr"/>
            <a:endParaRPr lang="de-DE" sz="2000" dirty="0">
              <a:latin typeface="Arial" pitchFamily="34" charset="0"/>
              <a:cs typeface="Arial" pitchFamily="34" charset="0"/>
              <a:sym typeface="Wingdings"/>
            </a:endParaRPr>
          </a:p>
          <a:p>
            <a:pPr algn="ctr"/>
            <a:endParaRPr lang="de-DE" sz="2000" dirty="0">
              <a:latin typeface="Arial" pitchFamily="34" charset="0"/>
              <a:cs typeface="Arial" pitchFamily="34" charset="0"/>
              <a:sym typeface="Wingdings"/>
            </a:endParaRPr>
          </a:p>
          <a:p>
            <a:pPr algn="ctr"/>
            <a:endParaRPr lang="de-DE" sz="2000" dirty="0">
              <a:latin typeface="Arial" pitchFamily="34" charset="0"/>
              <a:cs typeface="Arial" pitchFamily="34" charset="0"/>
              <a:sym typeface="Wingdings"/>
            </a:endParaRPr>
          </a:p>
          <a:p>
            <a:endParaRPr lang="de-DE" sz="20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547665" y="610746"/>
            <a:ext cx="2952328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endParaRPr lang="de-DE" sz="800" dirty="0">
              <a:latin typeface="Comic Sans MS" pitchFamily="66" charset="0"/>
            </a:endParaRP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1. Allgemeine Informationen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F18801E-B62B-C8A8-7D09-0E1D6FB3F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4304" y="4142817"/>
            <a:ext cx="1703840" cy="170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59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47" y="284593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684" y="1524488"/>
            <a:ext cx="539675" cy="3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559024" y="1102677"/>
            <a:ext cx="3571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2. Rechtliche Grundlagen: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2" name="Titel 2"/>
          <p:cNvSpPr txBox="1">
            <a:spLocks/>
          </p:cNvSpPr>
          <p:nvPr/>
        </p:nvSpPr>
        <p:spPr>
          <a:xfrm>
            <a:off x="389998" y="1916832"/>
            <a:ext cx="8218824" cy="936104"/>
          </a:xfrm>
          <a:prstGeom prst="rect">
            <a:avLst/>
          </a:prstGeom>
          <a:solidFill>
            <a:srgbClr val="F864E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► </a:t>
            </a:r>
            <a:r>
              <a:rPr lang="de-DE" sz="18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Mitteilung vom KVR</a:t>
            </a:r>
            <a:br>
              <a:rPr lang="de-DE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- „Aufforderung zur Schuleinschreibung“ </a:t>
            </a:r>
          </a:p>
          <a:p>
            <a:pPr algn="l"/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32702" y="2996952"/>
            <a:ext cx="8152406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itchFamily="34" charset="0"/>
                <a:cs typeface="Arial" pitchFamily="34" charset="0"/>
              </a:rPr>
              <a:t>► 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Referat für Gesundheit und Umwelt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   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Gesundheitstest</a:t>
            </a:r>
            <a:r>
              <a:rPr lang="de-DE" dirty="0">
                <a:latin typeface="Arial" pitchFamily="34" charset="0"/>
                <a:cs typeface="Arial" pitchFamily="34" charset="0"/>
              </a:rPr>
              <a:t>:	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Termin</a:t>
            </a:r>
            <a:r>
              <a:rPr lang="de-DE" dirty="0">
                <a:latin typeface="Arial" pitchFamily="34" charset="0"/>
                <a:cs typeface="Arial" pitchFamily="34" charset="0"/>
              </a:rPr>
              <a:t> beim Referat für Gesundheit und Umwelt,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 		  	Bayerstraße 28 A, 80335 München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    → muenchen.de/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schulaerzte</a:t>
            </a:r>
            <a:r>
              <a:rPr lang="de-DE" dirty="0">
                <a:latin typeface="Arial" pitchFamily="34" charset="0"/>
                <a:cs typeface="Arial" pitchFamily="34" charset="0"/>
              </a:rPr>
              <a:t>   (Tel: 233-96363)</a:t>
            </a:r>
          </a:p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02141" y="4581128"/>
            <a:ext cx="8152406" cy="20313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itchFamily="34" charset="0"/>
                <a:cs typeface="Arial" pitchFamily="34" charset="0"/>
              </a:rPr>
              <a:t>► 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Zuständige Schule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de-DE" dirty="0">
                <a:latin typeface="Arial" pitchFamily="34" charset="0"/>
                <a:cs typeface="Arial" pitchFamily="34" charset="0"/>
              </a:rPr>
              <a:t>    Schulanmeldung und Besuch der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Sprengelschule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de-DE" dirty="0">
                <a:latin typeface="Arial" pitchFamily="34" charset="0"/>
                <a:cs typeface="Arial" pitchFamily="34" charset="0"/>
              </a:rPr>
              <a:t>    Private Schulen (Montessori, …) möglich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   Förderschule     </a:t>
            </a:r>
          </a:p>
          <a:p>
            <a:pPr lvl="0"/>
            <a:r>
              <a:rPr lang="de-DE" dirty="0">
                <a:latin typeface="Arial" pitchFamily="34" charset="0"/>
                <a:cs typeface="Arial" pitchFamily="34" charset="0"/>
              </a:rPr>
              <a:t>    Gastschulantrag „mit Begründung“ 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                               (Entscheidung trifft „Referat Bildung und Sport“)</a:t>
            </a:r>
          </a:p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31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22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252" y="1648146"/>
            <a:ext cx="805887" cy="4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719543" y="1108824"/>
            <a:ext cx="8235590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sz="2400" u="sng" dirty="0">
                <a:latin typeface="Arial" pitchFamily="34" charset="0"/>
                <a:cs typeface="Arial" pitchFamily="34" charset="0"/>
              </a:rPr>
              <a:t>Elternbrief Einschulung</a:t>
            </a:r>
            <a:br>
              <a:rPr lang="de-DE" sz="2000" u="sng" dirty="0">
                <a:latin typeface="Arial" pitchFamily="34" charset="0"/>
                <a:cs typeface="Arial" pitchFamily="34" charset="0"/>
              </a:rPr>
            </a:br>
            <a:endParaRPr lang="de-DE" sz="1000" u="sng" dirty="0">
              <a:latin typeface="Arial" pitchFamily="34" charset="0"/>
              <a:cs typeface="Arial" pitchFamily="34" charset="0"/>
            </a:endParaRPr>
          </a:p>
          <a:p>
            <a:endParaRPr lang="de-DE" sz="1100" dirty="0">
              <a:latin typeface="Arial" pitchFamily="34" charset="0"/>
              <a:cs typeface="Arial" pitchFamily="34" charset="0"/>
              <a:sym typeface="Wingdings"/>
            </a:endParaRPr>
          </a:p>
          <a:p>
            <a:endParaRPr lang="de-DE" sz="1100" dirty="0">
              <a:latin typeface="Arial" pitchFamily="34" charset="0"/>
              <a:cs typeface="Arial" pitchFamily="34" charset="0"/>
              <a:sym typeface="Wingdings"/>
            </a:endParaRPr>
          </a:p>
          <a:p>
            <a:endParaRPr lang="de-DE" sz="1100" dirty="0">
              <a:latin typeface="Arial" pitchFamily="34" charset="0"/>
              <a:cs typeface="Arial" pitchFamily="34" charset="0"/>
              <a:sym typeface="Wingdings"/>
            </a:endParaRPr>
          </a:p>
          <a:p>
            <a:r>
              <a:rPr lang="de-DE" sz="2400" dirty="0">
                <a:latin typeface="Arial" pitchFamily="34" charset="0"/>
                <a:cs typeface="Arial" pitchFamily="34" charset="0"/>
                <a:sym typeface="Wingdings"/>
              </a:rPr>
              <a:t></a:t>
            </a:r>
            <a:r>
              <a:rPr lang="de-DE" sz="20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de-DE" sz="2400" dirty="0">
                <a:latin typeface="Arial" pitchFamily="34" charset="0"/>
                <a:cs typeface="Arial" pitchFamily="34" charset="0"/>
                <a:sym typeface="Wingdings"/>
              </a:rPr>
              <a:t>Fragebogen ausgefüllt und </a:t>
            </a:r>
            <a:r>
              <a:rPr lang="de-DE" sz="2400" u="sng" dirty="0">
                <a:latin typeface="Arial" pitchFamily="34" charset="0"/>
                <a:cs typeface="Arial" pitchFamily="34" charset="0"/>
                <a:sym typeface="Wingdings"/>
              </a:rPr>
              <a:t>zurückgegeben</a:t>
            </a:r>
            <a:r>
              <a:rPr lang="de-DE" sz="2400" dirty="0">
                <a:latin typeface="Arial" pitchFamily="34" charset="0"/>
                <a:cs typeface="Arial" pitchFamily="34" charset="0"/>
                <a:sym typeface="Wingdings"/>
              </a:rPr>
              <a:t>?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417456"/>
              </p:ext>
            </p:extLst>
          </p:nvPr>
        </p:nvGraphicFramePr>
        <p:xfrm>
          <a:off x="827584" y="3429000"/>
          <a:ext cx="6980524" cy="25719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3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8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1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563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1237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Familienname, Rufname, weitere Vornamen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</a:t>
                      </a:r>
                      <a:endParaRPr lang="de-DE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de-D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w</a:t>
                      </a:r>
                      <a:endParaRPr lang="de-DE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de-D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Anschrift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765175" algn="l"/>
                        </a:tabLs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765175" algn="l"/>
                        </a:tabLs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Telefon:</a:t>
                      </a:r>
                      <a:endParaRPr lang="de-D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2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Geburtsdatum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 </a:t>
                      </a:r>
                      <a:endParaRPr lang="de-D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Bekenntnis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de-DE" sz="1400">
                          <a:effectLst/>
                        </a:rPr>
                        <a:t>Religions­unterricht</a:t>
                      </a:r>
                      <a:endParaRPr lang="de-D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Staats­angehörig­keit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749"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Geburtsort (Landkreis, Land)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861">
                <a:tc gridSpan="6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826510" algn="r"/>
                        </a:tabLst>
                      </a:pPr>
                      <a:r>
                        <a:rPr lang="de-DE" sz="1400">
                          <a:effectLst/>
                        </a:rPr>
                        <a:t>Kindergarten: 	</a:t>
                      </a:r>
                      <a:r>
                        <a:rPr lang="de-DE" sz="1400">
                          <a:effectLst/>
                          <a:sym typeface="Symbol"/>
                        </a:rPr>
                        <a:t></a:t>
                      </a:r>
                      <a:r>
                        <a:rPr lang="de-DE" sz="1400">
                          <a:effectLst/>
                        </a:rPr>
                        <a:t> VK Deutsch</a:t>
                      </a:r>
                      <a:endParaRPr lang="de-DE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an Schule: </a:t>
                      </a:r>
                      <a:endParaRPr lang="de-D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861">
                <a:tc gridSpan="6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49580" algn="l"/>
                        </a:tabLst>
                      </a:pPr>
                      <a:r>
                        <a:rPr lang="de-DE" sz="1400" dirty="0">
                          <a:effectLst/>
                        </a:rPr>
                        <a:t>Sprache, die überwiegend zu Hause gesprochen wird:</a:t>
                      </a:r>
                      <a:endParaRPr lang="de-D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3" name="Picture 2" descr="C:\Users\Barbara\AppData\Local\Microsoft\Windows\INetCache\IE\3V5650RJ\iphone-2464968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23975"/>
            <a:ext cx="1454909" cy="109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1547664" y="508242"/>
            <a:ext cx="3571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2. Rechtliche Grundlagen: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350966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47" y="284593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684" y="1524488"/>
            <a:ext cx="539675" cy="3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621317" y="1268760"/>
            <a:ext cx="6753504" cy="2215991"/>
          </a:xfrm>
          <a:prstGeom prst="rect">
            <a:avLst/>
          </a:prstGeom>
          <a:solidFill>
            <a:srgbClr val="F0FAF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" pitchFamily="34" charset="0"/>
                <a:cs typeface="Arial" pitchFamily="34" charset="0"/>
              </a:rPr>
              <a:t>2.1</a:t>
            </a:r>
            <a:r>
              <a:rPr lang="de-DE" dirty="0">
                <a:latin typeface="Arial" pitchFamily="34" charset="0"/>
                <a:cs typeface="Arial" pitchFamily="34" charset="0"/>
              </a:rPr>
              <a:t>. 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Regulär schulpflichtig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- Kinder, die </a:t>
            </a:r>
            <a:r>
              <a:rPr lang="de-DE" sz="1600" u="sng" dirty="0">
                <a:latin typeface="Arial" pitchFamily="34" charset="0"/>
                <a:cs typeface="Arial" pitchFamily="34" charset="0"/>
              </a:rPr>
              <a:t>bis zum </a:t>
            </a:r>
            <a:r>
              <a:rPr lang="de-DE" sz="1600" b="1" u="sng" dirty="0">
                <a:latin typeface="Arial" pitchFamily="34" charset="0"/>
                <a:cs typeface="Arial" pitchFamily="34" charset="0"/>
              </a:rPr>
              <a:t>30. Sept. 2026 </a:t>
            </a:r>
            <a:r>
              <a:rPr lang="de-DE" sz="1600" u="sng" dirty="0">
                <a:latin typeface="Arial" pitchFamily="34" charset="0"/>
                <a:cs typeface="Arial" pitchFamily="34" charset="0"/>
              </a:rPr>
              <a:t>sechs Jahre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 alt </a:t>
            </a:r>
            <a:r>
              <a:rPr lang="de-DE" sz="1600" b="1" dirty="0">
                <a:latin typeface="Arial" pitchFamily="34" charset="0"/>
                <a:cs typeface="Arial" pitchFamily="34" charset="0"/>
              </a:rPr>
              <a:t>sind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  </a:t>
            </a:r>
            <a:br>
              <a:rPr lang="de-DE" sz="1600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>  	- Kinder, die im Vorjahr „zurückgestellt“ wurden</a:t>
            </a:r>
            <a:br>
              <a:rPr lang="de-DE" sz="1600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>	   (</a:t>
            </a:r>
            <a:r>
              <a:rPr lang="de-DE" sz="1600" i="1" u="sng" dirty="0">
                <a:latin typeface="Arial" pitchFamily="34" charset="0"/>
                <a:cs typeface="Arial" pitchFamily="34" charset="0"/>
              </a:rPr>
              <a:t>Zurückstellungsbescheid 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vorlegen)</a:t>
            </a:r>
          </a:p>
          <a:p>
            <a:r>
              <a:rPr lang="de-DE" sz="1600" b="1" dirty="0">
                <a:latin typeface="Arial" pitchFamily="34" charset="0"/>
                <a:cs typeface="Arial" pitchFamily="34" charset="0"/>
              </a:rPr>
              <a:t> 	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- Kinder, die letztes Jahr bereits den </a:t>
            </a:r>
            <a:r>
              <a:rPr lang="de-DE" sz="1600" b="1" dirty="0">
                <a:latin typeface="Arial" pitchFamily="34" charset="0"/>
                <a:cs typeface="Arial" pitchFamily="34" charset="0"/>
              </a:rPr>
              <a:t>Einschulungskorridor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 </a:t>
            </a:r>
            <a:br>
              <a:rPr lang="de-DE" sz="1600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> 	   genutzt haben</a:t>
            </a:r>
            <a:br>
              <a:rPr lang="de-DE" sz="1600" b="1" u="sng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>	- Zurückstellung </a:t>
            </a:r>
            <a:r>
              <a:rPr lang="de-DE" sz="1600" u="sng" dirty="0">
                <a:latin typeface="Arial" pitchFamily="34" charset="0"/>
                <a:cs typeface="Arial" pitchFamily="34" charset="0"/>
              </a:rPr>
              <a:t>nur einmal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 möglich</a:t>
            </a:r>
            <a:br>
              <a:rPr lang="de-DE" sz="1600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>    	- Überprüfung des sonderpädagogischen Förderbedarfs</a:t>
            </a:r>
          </a:p>
        </p:txBody>
      </p:sp>
      <p:sp>
        <p:nvSpPr>
          <p:cNvPr id="12" name="Titel 2"/>
          <p:cNvSpPr txBox="1">
            <a:spLocks/>
          </p:cNvSpPr>
          <p:nvPr/>
        </p:nvSpPr>
        <p:spPr>
          <a:xfrm>
            <a:off x="737852" y="3645024"/>
            <a:ext cx="7851937" cy="122413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de-DE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2.2</a:t>
            </a:r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de-DE" sz="18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Einschulungskorridor</a:t>
            </a:r>
            <a:endParaRPr lang="de-DE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de-DE" sz="16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 01. Juli bis 30. September</a:t>
            </a:r>
            <a: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geborene Kinder:</a:t>
            </a:r>
            <a:b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→ Teilnahme am Anmelde- und Einschulungsverfahren / evtl. Beratung vorab</a:t>
            </a:r>
            <a:b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→ Entscheidung </a:t>
            </a:r>
            <a:r>
              <a:rPr lang="de-DE" sz="16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beider</a:t>
            </a:r>
            <a: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Eltern (schriftlich) bis </a:t>
            </a:r>
            <a:r>
              <a:rPr lang="de-DE" sz="16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10. April 2026</a:t>
            </a:r>
            <a:r>
              <a:rPr lang="de-DE" sz="1600" dirty="0">
                <a:solidFill>
                  <a:srgbClr val="FF0000"/>
                </a:solidFill>
                <a:highlight>
                  <a:srgbClr val="FFFF00"/>
                </a:highlight>
                <a:latin typeface="Arial" pitchFamily="34" charset="0"/>
                <a:cs typeface="Arial" pitchFamily="34" charset="0"/>
              </a:rPr>
              <a:t> </a:t>
            </a:r>
            <a:b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de-DE" sz="1800" dirty="0">
                <a:latin typeface="Arial" pitchFamily="34" charset="0"/>
                <a:cs typeface="Arial" pitchFamily="34" charset="0"/>
              </a:rPr>
              <a:t>   	(formlos)   am Tag der Schuleinschreibung</a:t>
            </a:r>
          </a:p>
          <a:p>
            <a:pPr algn="l"/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/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46856" y="5144418"/>
            <a:ext cx="7807691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b="1" u="sng" dirty="0">
                <a:latin typeface="Arial" pitchFamily="34" charset="0"/>
                <a:cs typeface="Arial" pitchFamily="34" charset="0"/>
              </a:rPr>
              <a:t>für 2.1. und 2.2. gilt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   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→ Teilnahme an der </a:t>
            </a:r>
            <a:r>
              <a:rPr lang="de-DE" sz="1600" u="sng" dirty="0">
                <a:latin typeface="Arial" pitchFamily="34" charset="0"/>
                <a:cs typeface="Arial" pitchFamily="34" charset="0"/>
              </a:rPr>
              <a:t>Schuleinschreibung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 / ggf. </a:t>
            </a:r>
            <a:r>
              <a:rPr lang="de-DE" sz="1600" i="1" u="sng" dirty="0">
                <a:latin typeface="Arial" pitchFamily="34" charset="0"/>
                <a:cs typeface="Arial" pitchFamily="34" charset="0"/>
              </a:rPr>
              <a:t>Schulspiel</a:t>
            </a:r>
            <a:br>
              <a:rPr lang="de-DE" sz="1600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>   → letzte Entscheidung über Schulaufnahme trifft die Schulleitung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395487" y="429912"/>
            <a:ext cx="3571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2. Rechtliche Grundlagen: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79866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47" y="284593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684" y="1524488"/>
            <a:ext cx="539675" cy="3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511955" y="4005064"/>
            <a:ext cx="7785519" cy="2339102"/>
          </a:xfrm>
          <a:prstGeom prst="rect">
            <a:avLst/>
          </a:prstGeom>
          <a:solidFill>
            <a:srgbClr val="F0FAFE"/>
          </a:solidFill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" pitchFamily="34" charset="0"/>
                <a:cs typeface="Arial" pitchFamily="34" charset="0"/>
              </a:rPr>
              <a:t>2.4</a:t>
            </a:r>
            <a:r>
              <a:rPr lang="de-DE" dirty="0">
                <a:latin typeface="Arial" pitchFamily="34" charset="0"/>
                <a:cs typeface="Arial" pitchFamily="34" charset="0"/>
              </a:rPr>
              <a:t>. 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Vorzeitige Einschulung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auf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 Antrag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sz="1600" dirty="0">
                <a:latin typeface="Arial" pitchFamily="34" charset="0"/>
                <a:cs typeface="Arial" pitchFamily="34" charset="0"/>
              </a:rPr>
              <a:t>    → Kinder, die </a:t>
            </a:r>
            <a:r>
              <a:rPr lang="de-DE" sz="1600" b="1" u="sng" dirty="0">
                <a:latin typeface="Arial" pitchFamily="34" charset="0"/>
                <a:cs typeface="Arial" pitchFamily="34" charset="0"/>
              </a:rPr>
              <a:t>nach dem 31. Dezember sechs Jahre</a:t>
            </a:r>
            <a:r>
              <a:rPr lang="de-DE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alt werden</a:t>
            </a:r>
            <a:br>
              <a:rPr lang="de-DE" sz="1600" dirty="0">
                <a:latin typeface="Arial" pitchFamily="34" charset="0"/>
                <a:cs typeface="Arial" pitchFamily="34" charset="0"/>
              </a:rPr>
            </a:br>
            <a:br>
              <a:rPr lang="de-DE" sz="1600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>    → </a:t>
            </a:r>
            <a:r>
              <a:rPr lang="de-DE" sz="1600" u="sng" dirty="0">
                <a:latin typeface="Arial" pitchFamily="34" charset="0"/>
                <a:cs typeface="Arial" pitchFamily="34" charset="0"/>
              </a:rPr>
              <a:t>Antragstellung (schriftlich) durch Eltern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 bis spätestens zur Schuleinschreibung  </a:t>
            </a:r>
          </a:p>
          <a:p>
            <a:r>
              <a:rPr lang="de-DE" sz="1600" dirty="0">
                <a:latin typeface="Arial" pitchFamily="34" charset="0"/>
                <a:cs typeface="Arial" pitchFamily="34" charset="0"/>
              </a:rPr>
              <a:t>    → </a:t>
            </a:r>
            <a:r>
              <a:rPr lang="de-DE" sz="1600" u="sng" dirty="0">
                <a:latin typeface="Arial" pitchFamily="34" charset="0"/>
                <a:cs typeface="Arial" pitchFamily="34" charset="0"/>
              </a:rPr>
              <a:t>Überprüfung der Schulfähigkeit </a:t>
            </a:r>
            <a:br>
              <a:rPr lang="de-DE" sz="1600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>        </a:t>
            </a:r>
            <a:r>
              <a:rPr lang="de-DE" sz="16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und</a:t>
            </a:r>
            <a:r>
              <a:rPr lang="de-DE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u="sng" dirty="0">
                <a:latin typeface="Arial" pitchFamily="34" charset="0"/>
                <a:cs typeface="Arial" pitchFamily="34" charset="0"/>
              </a:rPr>
              <a:t>schulpsychologisches Gutachten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, das die Schulfähigkeit bestätigt</a:t>
            </a:r>
            <a:br>
              <a:rPr lang="de-DE" sz="1600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>    → Entscheidung über Schulaufnahme trifft die Schulleitung mit dem Schul-</a:t>
            </a:r>
            <a:br>
              <a:rPr lang="de-DE" sz="1600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>         </a:t>
            </a:r>
            <a:r>
              <a:rPr lang="de-DE" sz="1600" dirty="0" err="1">
                <a:latin typeface="Arial" pitchFamily="34" charset="0"/>
                <a:cs typeface="Arial" pitchFamily="34" charset="0"/>
              </a:rPr>
              <a:t>psychologen</a:t>
            </a:r>
            <a:endParaRPr lang="de-DE" sz="1600" dirty="0">
              <a:latin typeface="Arial" pitchFamily="34" charset="0"/>
              <a:cs typeface="Arial" pitchFamily="34" charset="0"/>
            </a:endParaRPr>
          </a:p>
          <a:p>
            <a:endParaRPr lang="de-DE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49362" y="1726740"/>
            <a:ext cx="7785519" cy="2123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" pitchFamily="34" charset="0"/>
                <a:cs typeface="Arial" pitchFamily="34" charset="0"/>
              </a:rPr>
              <a:t>2.3</a:t>
            </a:r>
            <a:r>
              <a:rPr lang="de-DE" dirty="0">
                <a:latin typeface="Arial" pitchFamily="34" charset="0"/>
                <a:cs typeface="Arial" pitchFamily="34" charset="0"/>
              </a:rPr>
              <a:t>. 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Vorzeitige Einschulung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auf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 Antrag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    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→ Kinder, die </a:t>
            </a:r>
            <a:r>
              <a:rPr lang="de-DE" sz="1600" b="1" u="sng" dirty="0">
                <a:latin typeface="Arial" pitchFamily="34" charset="0"/>
                <a:cs typeface="Arial" pitchFamily="34" charset="0"/>
              </a:rPr>
              <a:t>ab 01. Oktober bis 31. Dezember sechs Jahre</a:t>
            </a:r>
            <a:r>
              <a:rPr lang="de-DE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alt werden</a:t>
            </a:r>
            <a:br>
              <a:rPr lang="de-DE" sz="1600" dirty="0">
                <a:latin typeface="Arial" pitchFamily="34" charset="0"/>
                <a:cs typeface="Arial" pitchFamily="34" charset="0"/>
              </a:rPr>
            </a:br>
            <a:br>
              <a:rPr lang="de-DE" sz="1600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>    → </a:t>
            </a:r>
            <a:r>
              <a:rPr lang="de-DE" sz="1600" u="sng" dirty="0">
                <a:latin typeface="Arial" pitchFamily="34" charset="0"/>
                <a:cs typeface="Arial" pitchFamily="34" charset="0"/>
              </a:rPr>
              <a:t>Antragstellung (schriftlich) durch Eltern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 bis spätestens zur Schuleinschreibung  </a:t>
            </a:r>
          </a:p>
          <a:p>
            <a:r>
              <a:rPr lang="de-DE" sz="1600" dirty="0">
                <a:latin typeface="Arial" pitchFamily="34" charset="0"/>
                <a:cs typeface="Arial" pitchFamily="34" charset="0"/>
              </a:rPr>
              <a:t>    → </a:t>
            </a:r>
            <a:r>
              <a:rPr lang="de-DE" sz="1600" u="sng" dirty="0">
                <a:latin typeface="Arial" pitchFamily="34" charset="0"/>
                <a:cs typeface="Arial" pitchFamily="34" charset="0"/>
              </a:rPr>
              <a:t>Überprüfung der Schulfähigkeit</a:t>
            </a:r>
            <a:br>
              <a:rPr lang="de-DE" sz="1600" u="sng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>    → Entscheidung über Schulaufnahme trifft die Schulleitung</a:t>
            </a:r>
          </a:p>
          <a:p>
            <a:br>
              <a:rPr lang="de-DE" sz="1600" dirty="0">
                <a:latin typeface="Arial" pitchFamily="34" charset="0"/>
                <a:cs typeface="Arial" pitchFamily="34" charset="0"/>
              </a:rPr>
            </a:br>
            <a:r>
              <a:rPr lang="de-DE" sz="1600" dirty="0">
                <a:latin typeface="Arial" pitchFamily="34" charset="0"/>
                <a:cs typeface="Arial" pitchFamily="34" charset="0"/>
              </a:rPr>
              <a:t>     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475656" y="676796"/>
            <a:ext cx="3571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2. Rechtliche Grundlagen: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61975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22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092875"/>
            <a:ext cx="805887" cy="4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449542" y="1113481"/>
            <a:ext cx="824491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latin typeface="Arial" pitchFamily="34" charset="0"/>
                <a:cs typeface="Arial" pitchFamily="34" charset="0"/>
              </a:rPr>
              <a:t>2.5. </a:t>
            </a:r>
            <a:r>
              <a:rPr lang="de-DE" sz="2000" b="1" u="sng" dirty="0">
                <a:latin typeface="Arial" pitchFamily="34" charset="0"/>
                <a:cs typeface="Arial" pitchFamily="34" charset="0"/>
              </a:rPr>
              <a:t>Zurückstellung</a:t>
            </a:r>
          </a:p>
          <a:p>
            <a:br>
              <a:rPr lang="de-DE" sz="1600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- möglich für „regulär schulpflichtige Kinder“ (Kinder, die bis 30. Juni bzw. 30. 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 September - sechs Jahre alt sind), </a:t>
            </a:r>
            <a:r>
              <a:rPr lang="de-DE" b="1" i="1" dirty="0">
                <a:latin typeface="Arial" pitchFamily="34" charset="0"/>
                <a:cs typeface="Arial" pitchFamily="34" charset="0"/>
              </a:rPr>
              <a:t>können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für ein Schuljahr</a:t>
            </a:r>
            <a:r>
              <a:rPr lang="de-DE" dirty="0">
                <a:latin typeface="Arial" pitchFamily="34" charset="0"/>
                <a:cs typeface="Arial" pitchFamily="34" charset="0"/>
              </a:rPr>
              <a:t> von der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Aufnah</a:t>
            </a:r>
            <a:r>
              <a:rPr lang="de-DE" dirty="0">
                <a:latin typeface="Arial" pitchFamily="34" charset="0"/>
                <a:cs typeface="Arial" pitchFamily="34" charset="0"/>
              </a:rPr>
              <a:t>-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me</a:t>
            </a:r>
            <a:r>
              <a:rPr lang="de-DE" dirty="0">
                <a:latin typeface="Arial" pitchFamily="34" charset="0"/>
                <a:cs typeface="Arial" pitchFamily="34" charset="0"/>
              </a:rPr>
              <a:t> zurückgestellt 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w</a:t>
            </a:r>
            <a:r>
              <a:rPr lang="de-DE" dirty="0">
                <a:latin typeface="Arial" pitchFamily="34" charset="0"/>
                <a:cs typeface="Arial" pitchFamily="34" charset="0"/>
              </a:rPr>
              <a:t>erden,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„wenn zu erwarten ist, dass das Kind voraussicht-</a:t>
            </a:r>
            <a:br>
              <a:rPr lang="de-DE" u="sng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 </a:t>
            </a:r>
            <a:r>
              <a:rPr lang="de-DE" u="sng" dirty="0" err="1">
                <a:latin typeface="Arial" pitchFamily="34" charset="0"/>
                <a:cs typeface="Arial" pitchFamily="34" charset="0"/>
              </a:rPr>
              <a:t>lich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 erst ein Schuljahr später mit Erfolg … am Unterricht der GS teilnehmen </a:t>
            </a:r>
            <a:br>
              <a:rPr lang="de-DE" u="sng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kann</a:t>
            </a:r>
            <a:r>
              <a:rPr lang="de-DE" dirty="0">
                <a:latin typeface="Arial" pitchFamily="34" charset="0"/>
                <a:cs typeface="Arial" pitchFamily="34" charset="0"/>
              </a:rPr>
              <a:t>.“</a:t>
            </a:r>
          </a:p>
          <a:p>
            <a:br>
              <a:rPr lang="de-DE" sz="1400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- bei Vorliegen eines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sonderpädagogischen Förderbedarfs 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br>
              <a:rPr lang="de-DE" sz="1400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- Für Kinder, die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nicht über die notwendigen Deutschkenntnisse </a:t>
            </a:r>
            <a:r>
              <a:rPr lang="de-DE" dirty="0">
                <a:latin typeface="Arial" pitchFamily="34" charset="0"/>
                <a:cs typeface="Arial" pitchFamily="34" charset="0"/>
              </a:rPr>
              <a:t>verfügen und 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 weder einen Kindergarten noch einen Vorkurs besucht haben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→ 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Verpflichtung zum Besuch eines Kindergartens und Vorkurs Deutsch</a:t>
            </a: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-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Pflicht zur Schuleinschreibung bleibt bestehen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endParaRPr lang="de-DE" sz="1400" dirty="0">
              <a:latin typeface="Arial" pitchFamily="34" charset="0"/>
              <a:cs typeface="Arial" pitchFamily="34" charset="0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- wird bei der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Schuleinschreibung</a:t>
            </a:r>
            <a:r>
              <a:rPr lang="de-DE" dirty="0">
                <a:latin typeface="Arial" pitchFamily="34" charset="0"/>
                <a:cs typeface="Arial" pitchFamily="34" charset="0"/>
              </a:rPr>
              <a:t> entschieden (Schulleitung)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br>
              <a:rPr lang="de-DE" sz="1400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- in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besonderen</a:t>
            </a:r>
            <a:r>
              <a:rPr lang="de-DE" dirty="0">
                <a:latin typeface="Arial" pitchFamily="34" charset="0"/>
                <a:cs typeface="Arial" pitchFamily="34" charset="0"/>
              </a:rPr>
              <a:t> Fällen bis 30. November zulässig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- i.d.R. nur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einmal</a:t>
            </a:r>
            <a:r>
              <a:rPr lang="de-DE" dirty="0">
                <a:latin typeface="Arial" pitchFamily="34" charset="0"/>
                <a:cs typeface="Arial" pitchFamily="34" charset="0"/>
              </a:rPr>
              <a:t> zulässig (Ausnahmen nur bei Kindern mit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sonderpädag</a:t>
            </a:r>
            <a:r>
              <a:rPr lang="de-DE" dirty="0">
                <a:latin typeface="Arial" pitchFamily="34" charset="0"/>
                <a:cs typeface="Arial" pitchFamily="34" charset="0"/>
              </a:rPr>
              <a:t>. 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  Förderbedarf)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487161" y="636328"/>
            <a:ext cx="3571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2. Rechtliche Grundlagen: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85876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22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139" y="1648146"/>
            <a:ext cx="805887" cy="4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385312" y="2117107"/>
            <a:ext cx="81137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latin typeface="Arial" pitchFamily="34" charset="0"/>
                <a:cs typeface="Arial" pitchFamily="34" charset="0"/>
              </a:rPr>
              <a:t>2.6. 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Sonderpädagogischer Förderbedarf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 	</a:t>
            </a:r>
          </a:p>
          <a:p>
            <a:r>
              <a:rPr lang="de-DE" b="1" dirty="0">
                <a:latin typeface="Arial" pitchFamily="34" charset="0"/>
                <a:cs typeface="Arial" pitchFamily="34" charset="0"/>
              </a:rPr>
              <a:t>Schulanmeldung für Kinder mit sonderpädagogischem Förderbedarf 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- in der Regel an der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zuständigen Grundschule</a:t>
            </a:r>
            <a:endParaRPr lang="de-DE" dirty="0">
              <a:latin typeface="Arial" pitchFamily="34" charset="0"/>
              <a:cs typeface="Arial" pitchFamily="34" charset="0"/>
            </a:endParaRPr>
          </a:p>
          <a:p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- 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direkt an einem sonderpädagogischen Förderzentrum</a:t>
            </a:r>
            <a:r>
              <a:rPr lang="de-DE" dirty="0">
                <a:latin typeface="Arial" pitchFamily="34" charset="0"/>
                <a:cs typeface="Arial" pitchFamily="34" charset="0"/>
              </a:rPr>
              <a:t> möglich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 	  </a:t>
            </a:r>
            <a:r>
              <a:rPr lang="de-DE" i="1" dirty="0">
                <a:latin typeface="Arial" pitchFamily="34" charset="0"/>
                <a:cs typeface="Arial" pitchFamily="34" charset="0"/>
              </a:rPr>
              <a:t>(falls Voraussetzungen für eine erfolgreiche Unterrichtung an der </a:t>
            </a:r>
            <a:br>
              <a:rPr lang="de-DE" i="1" dirty="0">
                <a:latin typeface="Arial" pitchFamily="34" charset="0"/>
                <a:cs typeface="Arial" pitchFamily="34" charset="0"/>
              </a:rPr>
            </a:br>
            <a:r>
              <a:rPr lang="de-DE" i="1" dirty="0">
                <a:latin typeface="Arial" pitchFamily="34" charset="0"/>
                <a:cs typeface="Arial" pitchFamily="34" charset="0"/>
              </a:rPr>
              <a:t>    	   Regelschule nicht gegeben sind … oder der Förderbedarf so um­­-</a:t>
            </a:r>
            <a:br>
              <a:rPr lang="de-DE" i="1" dirty="0">
                <a:latin typeface="Arial" pitchFamily="34" charset="0"/>
                <a:cs typeface="Arial" pitchFamily="34" charset="0"/>
              </a:rPr>
            </a:br>
            <a:r>
              <a:rPr lang="de-DE" i="1" dirty="0">
                <a:latin typeface="Arial" pitchFamily="34" charset="0"/>
                <a:cs typeface="Arial" pitchFamily="34" charset="0"/>
              </a:rPr>
              <a:t> 	   </a:t>
            </a:r>
            <a:r>
              <a:rPr lang="de-DE" i="1" dirty="0" err="1">
                <a:latin typeface="Arial" pitchFamily="34" charset="0"/>
                <a:cs typeface="Arial" pitchFamily="34" charset="0"/>
              </a:rPr>
              <a:t>fänglich</a:t>
            </a:r>
            <a:r>
              <a:rPr lang="de-DE" i="1" dirty="0">
                <a:latin typeface="Arial" pitchFamily="34" charset="0"/>
                <a:cs typeface="Arial" pitchFamily="34" charset="0"/>
              </a:rPr>
              <a:t> ist, dass ausschließlich ein entsprechendes Förderzentrum </a:t>
            </a:r>
            <a:br>
              <a:rPr lang="de-DE" i="1" dirty="0">
                <a:latin typeface="Arial" pitchFamily="34" charset="0"/>
                <a:cs typeface="Arial" pitchFamily="34" charset="0"/>
              </a:rPr>
            </a:br>
            <a:r>
              <a:rPr lang="de-DE" i="1" dirty="0">
                <a:latin typeface="Arial" pitchFamily="34" charset="0"/>
                <a:cs typeface="Arial" pitchFamily="34" charset="0"/>
              </a:rPr>
              <a:t>	   dem </a:t>
            </a:r>
            <a:r>
              <a:rPr lang="de-DE" i="1" dirty="0" err="1">
                <a:latin typeface="Arial" pitchFamily="34" charset="0"/>
                <a:cs typeface="Arial" pitchFamily="34" charset="0"/>
              </a:rPr>
              <a:t>sonderpäd</a:t>
            </a:r>
            <a:r>
              <a:rPr lang="de-DE" i="1" dirty="0">
                <a:latin typeface="Arial" pitchFamily="34" charset="0"/>
                <a:cs typeface="Arial" pitchFamily="34" charset="0"/>
              </a:rPr>
              <a:t>. Förderbedarf des Kindes gerecht werden kann)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de-DE" dirty="0"/>
              <a:t> 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67544" y="987569"/>
            <a:ext cx="3571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2. Rechtliche Grundlagen: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619054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47" y="284593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684" y="1524488"/>
            <a:ext cx="539675" cy="3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381697" y="1031335"/>
            <a:ext cx="6149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latin typeface="Arial" pitchFamily="34" charset="0"/>
                <a:cs typeface="Arial" pitchFamily="34" charset="0"/>
              </a:rPr>
              <a:t>3. Grundlagen für einen erfolgreichen Schulstart </a:t>
            </a:r>
          </a:p>
        </p:txBody>
      </p:sp>
      <p:sp>
        <p:nvSpPr>
          <p:cNvPr id="12" name="Titel 2"/>
          <p:cNvSpPr txBox="1">
            <a:spLocks/>
          </p:cNvSpPr>
          <p:nvPr/>
        </p:nvSpPr>
        <p:spPr>
          <a:xfrm>
            <a:off x="381697" y="2132856"/>
            <a:ext cx="8218824" cy="177648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Anstelle des veralteten Schulreifebegriffs wird heute der Begriff </a:t>
            </a:r>
            <a:r>
              <a:rPr lang="de-DE" sz="1800" b="1" i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Schulfähigkeit</a:t>
            </a:r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gesetzt:</a:t>
            </a:r>
          </a:p>
          <a:p>
            <a:pPr algn="l"/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„Schulfähigkeit bezeichnet nicht mehr einen fest umrissenen Entwicklungsstand eines einzelnen Kindes , sondern das dynamische Zusammenspiel zwischen persönlichen Voraussetzungen und Vorerfahrungen der Schulanfänger und den jeweiligen schulischen Bedingungen.“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62773" y="4077072"/>
            <a:ext cx="8137747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i="1" dirty="0">
                <a:latin typeface="Arial" pitchFamily="34" charset="0"/>
                <a:cs typeface="Arial" pitchFamily="34" charset="0"/>
              </a:rPr>
              <a:t>Grundsätzlich gilt: </a:t>
            </a:r>
            <a:br>
              <a:rPr lang="de-DE" i="1" dirty="0">
                <a:latin typeface="Arial" pitchFamily="34" charset="0"/>
                <a:cs typeface="Arial" pitchFamily="34" charset="0"/>
              </a:rPr>
            </a:br>
            <a:r>
              <a:rPr lang="de-DE" i="1" dirty="0">
                <a:latin typeface="Arial" pitchFamily="34" charset="0"/>
                <a:cs typeface="Arial" pitchFamily="34" charset="0"/>
              </a:rPr>
              <a:t>Ein Kind ist „schulfähig“, wenn es eine ganze </a:t>
            </a:r>
            <a:r>
              <a:rPr lang="de-DE" i="1" u="sng" dirty="0">
                <a:latin typeface="Arial" pitchFamily="34" charset="0"/>
                <a:cs typeface="Arial" pitchFamily="34" charset="0"/>
              </a:rPr>
              <a:t>Reihe von Kompetenzen </a:t>
            </a:r>
            <a:r>
              <a:rPr lang="de-DE" i="1" dirty="0">
                <a:latin typeface="Arial" pitchFamily="34" charset="0"/>
                <a:cs typeface="Arial" pitchFamily="34" charset="0"/>
              </a:rPr>
              <a:t>aufweist im Bereich Verhalten und Leistung  – </a:t>
            </a:r>
            <a:r>
              <a:rPr lang="de-DE" b="1" i="1" dirty="0">
                <a:latin typeface="Arial" pitchFamily="34" charset="0"/>
                <a:cs typeface="Arial" pitchFamily="34" charset="0"/>
              </a:rPr>
              <a:t>dabei steht zuerst gar nicht das Wissen im Vordergrund, sondern das Verhalten</a:t>
            </a:r>
            <a:r>
              <a:rPr lang="de-DE" i="1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62772" y="5517232"/>
            <a:ext cx="8137747" cy="923330"/>
          </a:xfrm>
          <a:prstGeom prst="rect">
            <a:avLst/>
          </a:prstGeom>
          <a:solidFill>
            <a:srgbClr val="EAC2E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i="1" dirty="0">
                <a:latin typeface="Arial" pitchFamily="34" charset="0"/>
                <a:cs typeface="Arial" pitchFamily="34" charset="0"/>
                <a:sym typeface="Wingdings"/>
              </a:rPr>
              <a:t> </a:t>
            </a:r>
            <a:r>
              <a:rPr lang="de-DE" b="1" i="1" u="sng" dirty="0">
                <a:latin typeface="Arial" pitchFamily="34" charset="0"/>
                <a:cs typeface="Arial" pitchFamily="34" charset="0"/>
                <a:sym typeface="Wingdings"/>
              </a:rPr>
              <a:t>Kriterien der Schulfähigkeit</a:t>
            </a:r>
            <a:r>
              <a:rPr lang="de-DE" i="1" dirty="0">
                <a:latin typeface="Arial" pitchFamily="34" charset="0"/>
                <a:cs typeface="Arial" pitchFamily="34" charset="0"/>
                <a:sym typeface="Wingdings"/>
              </a:rPr>
              <a:t>:</a:t>
            </a:r>
            <a:br>
              <a:rPr lang="de-DE" i="1" dirty="0">
                <a:latin typeface="Arial" pitchFamily="34" charset="0"/>
                <a:cs typeface="Arial" pitchFamily="34" charset="0"/>
                <a:sym typeface="Wingdings"/>
              </a:rPr>
            </a:br>
            <a:r>
              <a:rPr lang="de-DE" b="1" i="1" dirty="0">
                <a:latin typeface="Arial" pitchFamily="34" charset="0"/>
                <a:cs typeface="Arial" pitchFamily="34" charset="0"/>
                <a:sym typeface="Wingdings"/>
              </a:rPr>
              <a:t>Zusammenfassung von körperlichen, kognitiven, motivationalen und sozial-emotionalen Fähigkeiten und Bedürfnissen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98704" y="1551360"/>
            <a:ext cx="4285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3.1.Schulreife und Schulfähigkeit </a:t>
            </a:r>
          </a:p>
        </p:txBody>
      </p:sp>
    </p:spTree>
    <p:extLst>
      <p:ext uri="{BB962C8B-B14F-4D97-AF65-F5344CB8AC3E}">
        <p14:creationId xmlns:p14="http://schemas.microsoft.com/office/powerpoint/2010/main" val="243406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4367" y="1774972"/>
            <a:ext cx="3522162" cy="2387634"/>
          </a:xfrm>
          <a:solidFill>
            <a:srgbClr val="FFCC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Lebenspraktische Fähigkeiten / </a:t>
            </a:r>
            <a:b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Selbstständigkeit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1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selbstständiges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An- und Ausziehen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Reißverschlüsse, Schuhbänder, …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alleine den Schulweg bewältigen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auf sein Eigentum achten, selbst- 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ständig ordnen und pflegen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selbstständiges Arbeiten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…</a:t>
            </a:r>
          </a:p>
        </p:txBody>
      </p:sp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22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385" y="1322283"/>
            <a:ext cx="592475" cy="33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4293985" y="1839441"/>
            <a:ext cx="4608512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2. Körperliche und motorische Kompetenzen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Kraft für den Schulranzen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Toilettengang: selbstständig/kontrolliert Toilettengang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Grob- und feinmotorische Fähigkeiten: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  rückwärts gehen, still sitzen, hüpfen, auf 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  einem Bein stehen, Handhabung von Schreib-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geräten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, Spitzer, Schere, Kleber, …  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Treppensteigen, Türen öffnen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34518" y="4293096"/>
            <a:ext cx="4120969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3. Soziale und emotionale Kompetenzen</a:t>
            </a:r>
            <a:b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 Kontaktfähigkeit, Verträglichkeit,  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  Kooperation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Hilfe annehmen, um Hilfe bitten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Regeln einsehen und befolgen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Konfliktverhalten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Selbst- und Fremdkritik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Frustrationstoleranz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„Loslassen“ können: Eltern ↔ Kinder</a:t>
            </a:r>
            <a:endParaRPr lang="de-DE" sz="1600" dirty="0"/>
          </a:p>
        </p:txBody>
      </p:sp>
      <p:sp>
        <p:nvSpPr>
          <p:cNvPr id="14" name="Textfeld 13"/>
          <p:cNvSpPr txBox="1"/>
          <p:nvPr/>
        </p:nvSpPr>
        <p:spPr>
          <a:xfrm>
            <a:off x="284824" y="1292129"/>
            <a:ext cx="5699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Was erwartet die Schule von meinem Kind?</a:t>
            </a:r>
          </a:p>
        </p:txBody>
      </p:sp>
      <p:sp>
        <p:nvSpPr>
          <p:cNvPr id="15" name="Titel 2"/>
          <p:cNvSpPr txBox="1">
            <a:spLocks/>
          </p:cNvSpPr>
          <p:nvPr/>
        </p:nvSpPr>
        <p:spPr>
          <a:xfrm>
            <a:off x="4748294" y="4532252"/>
            <a:ext cx="4144186" cy="213599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Wahrnehmung und Orientierungs-</a:t>
            </a:r>
            <a:b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DE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fähigkeit</a:t>
            </a:r>
            <a:b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sich zurechtfinden (Weg zur Schule, Wege 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im Schulhaus, Pause, …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ausgebildete visuelle Wahrnehmung 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(wichtig beim Lesen- und </a:t>
            </a:r>
            <a:r>
              <a:rPr lang="de-DE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Schreibenlernen</a:t>
            </a: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Lagebegriffe/Lagebeziehungen</a:t>
            </a:r>
            <a:b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…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219265" y="400545"/>
            <a:ext cx="555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" pitchFamily="34" charset="0"/>
                <a:cs typeface="Arial" pitchFamily="34" charset="0"/>
              </a:rPr>
              <a:t>3. Grundlagen für einen erfolgreichen Schulstart </a:t>
            </a:r>
          </a:p>
        </p:txBody>
      </p:sp>
    </p:spTree>
    <p:extLst>
      <p:ext uri="{BB962C8B-B14F-4D97-AF65-F5344CB8AC3E}">
        <p14:creationId xmlns:p14="http://schemas.microsoft.com/office/powerpoint/2010/main" val="328006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22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55386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735" y="1648561"/>
            <a:ext cx="805887" cy="4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542070" y="1138358"/>
            <a:ext cx="811377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latin typeface="Comic Sans MS" pitchFamily="66" charset="0"/>
              </a:rPr>
              <a:t>Eltern-handout</a:t>
            </a:r>
          </a:p>
          <a:p>
            <a:endParaRPr lang="de-DE" sz="1000" b="1" u="sng" dirty="0">
              <a:latin typeface="Comic Sans MS" pitchFamily="66" charset="0"/>
            </a:endParaRPr>
          </a:p>
          <a:p>
            <a:r>
              <a:rPr lang="de-DE" sz="2800" b="1" u="sng" dirty="0">
                <a:latin typeface="Comic Sans MS" pitchFamily="66" charset="0"/>
              </a:rPr>
              <a:t>Themen des Abends</a:t>
            </a:r>
            <a:r>
              <a:rPr lang="de-DE" sz="2800" b="1" dirty="0">
                <a:latin typeface="Comic Sans MS" pitchFamily="66" charset="0"/>
              </a:rPr>
              <a:t>:</a:t>
            </a:r>
          </a:p>
          <a:p>
            <a:br>
              <a:rPr lang="de-DE" sz="1000" b="1" dirty="0">
                <a:latin typeface="Comic Sans MS" pitchFamily="66" charset="0"/>
              </a:rPr>
            </a:br>
            <a:r>
              <a:rPr lang="de-DE" sz="2800" b="1" dirty="0">
                <a:latin typeface="Comic Sans MS" pitchFamily="66" charset="0"/>
              </a:rPr>
              <a:t>1. 	</a:t>
            </a:r>
            <a:r>
              <a:rPr lang="de-DE" sz="2400" b="1" dirty="0">
                <a:latin typeface="Comic Sans MS" pitchFamily="66" charset="0"/>
              </a:rPr>
              <a:t>Allgemeine Informationen</a:t>
            </a:r>
          </a:p>
          <a:p>
            <a:br>
              <a:rPr lang="de-DE" sz="800" b="1" dirty="0">
                <a:latin typeface="Comic Sans MS" pitchFamily="66" charset="0"/>
              </a:rPr>
            </a:br>
            <a:r>
              <a:rPr lang="de-DE" sz="2400" b="1" dirty="0">
                <a:latin typeface="Comic Sans MS" pitchFamily="66" charset="0"/>
              </a:rPr>
              <a:t>2.	Rechtliche Grundlagen</a:t>
            </a:r>
            <a:br>
              <a:rPr lang="de-DE" sz="2400" b="1" dirty="0">
                <a:latin typeface="Comic Sans MS" pitchFamily="66" charset="0"/>
              </a:rPr>
            </a:br>
            <a:br>
              <a:rPr lang="de-DE" sz="800" b="1" dirty="0">
                <a:latin typeface="Comic Sans MS" pitchFamily="66" charset="0"/>
              </a:rPr>
            </a:br>
            <a:r>
              <a:rPr lang="de-DE" sz="2400" b="1" dirty="0">
                <a:latin typeface="Comic Sans MS" pitchFamily="66" charset="0"/>
              </a:rPr>
              <a:t>3. 	Grundlagen für einen erfolgreichen Schulstart </a:t>
            </a:r>
            <a:br>
              <a:rPr lang="de-DE" sz="2400" b="1" dirty="0">
                <a:latin typeface="Comic Sans MS" pitchFamily="66" charset="0"/>
              </a:rPr>
            </a:br>
            <a:endParaRPr lang="de-DE" sz="1200" b="1" dirty="0">
              <a:latin typeface="Comic Sans MS" pitchFamily="66" charset="0"/>
            </a:endParaRPr>
          </a:p>
          <a:p>
            <a:pPr marL="457200" indent="-457200">
              <a:buAutoNum type="arabicPeriod" startAt="4"/>
            </a:pPr>
            <a:r>
              <a:rPr lang="de-DE" sz="2400" b="1" dirty="0">
                <a:latin typeface="Comic Sans MS" pitchFamily="66" charset="0"/>
              </a:rPr>
              <a:t> 	Tag der Schuleinschreibung</a:t>
            </a:r>
            <a:br>
              <a:rPr lang="de-DE" sz="2400" b="1" dirty="0">
                <a:latin typeface="Comic Sans MS" pitchFamily="66" charset="0"/>
              </a:rPr>
            </a:br>
            <a:endParaRPr lang="de-DE" sz="1200" b="1" dirty="0">
              <a:latin typeface="Comic Sans MS" pitchFamily="66" charset="0"/>
            </a:endParaRPr>
          </a:p>
          <a:p>
            <a:pPr marL="457200" indent="-457200">
              <a:buAutoNum type="arabicPeriod" startAt="4"/>
            </a:pPr>
            <a:r>
              <a:rPr lang="de-DE" sz="2400" b="1" dirty="0">
                <a:latin typeface="Comic Sans MS" pitchFamily="66" charset="0"/>
              </a:rPr>
              <a:t> 	Schulmaterial – Organisation</a:t>
            </a:r>
            <a:br>
              <a:rPr lang="de-DE" sz="2400" b="1" dirty="0">
                <a:latin typeface="Comic Sans MS" pitchFamily="66" charset="0"/>
              </a:rPr>
            </a:br>
            <a:endParaRPr lang="de-DE" sz="1200" b="1" dirty="0">
              <a:latin typeface="Comic Sans MS" pitchFamily="66" charset="0"/>
            </a:endParaRPr>
          </a:p>
          <a:p>
            <a:pPr marL="457200" indent="-457200">
              <a:buAutoNum type="arabicPeriod" startAt="4"/>
            </a:pPr>
            <a:r>
              <a:rPr lang="de-DE" sz="2400" b="1" dirty="0">
                <a:latin typeface="Comic Sans MS" pitchFamily="66" charset="0"/>
              </a:rPr>
              <a:t> 	Der sichere Schulweg – </a:t>
            </a:r>
          </a:p>
          <a:p>
            <a:r>
              <a:rPr lang="de-DE" sz="2400" b="1" dirty="0">
                <a:latin typeface="Comic Sans MS" pitchFamily="66" charset="0"/>
              </a:rPr>
              <a:t>                     allgemeine Sicherheitshinweise</a:t>
            </a:r>
            <a:br>
              <a:rPr lang="de-DE" sz="2400" b="1" dirty="0">
                <a:latin typeface="Comic Sans MS" pitchFamily="66" charset="0"/>
              </a:rPr>
            </a:br>
            <a:br>
              <a:rPr lang="de-DE" sz="1200" b="1" dirty="0">
                <a:latin typeface="Comic Sans MS" pitchFamily="66" charset="0"/>
              </a:rPr>
            </a:br>
            <a:r>
              <a:rPr lang="de-DE" sz="2400" b="1" dirty="0">
                <a:latin typeface="Comic Sans MS" pitchFamily="66" charset="0"/>
              </a:rPr>
              <a:t>7. 	Erster Schultag</a:t>
            </a:r>
            <a:endParaRPr lang="de-DE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493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62998" y="1121815"/>
            <a:ext cx="4091652" cy="1723454"/>
          </a:xfrm>
          <a:solidFill>
            <a:srgbClr val="F6B6F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Sprachkompetenz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altersgemäßer Wortschatz 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in ganzen Sätzen sprechen 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korrekt und deutlich (keine Babysprache!)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genaues </a:t>
            </a:r>
            <a:r>
              <a:rPr lang="de-DE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zuhören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auf Fragen eingehen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55" y="1401967"/>
            <a:ext cx="652325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4689196" y="1895780"/>
            <a:ext cx="4103041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6. Motivationale Kompetenz – Lernkompetenz und Ausdauer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Lernwilligkeit, aufgeschlossene Mitarbeit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Positive Arbeitseinstellung, Interesse 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Durchhaltevermögen, Belastbarkeit 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 (Vormittag mit kurzen Pausen, 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  Nachmittag HA)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Konzentration auf eine Sache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zielorientiertes Arbeiten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57509" y="2996952"/>
            <a:ext cx="4264985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7. Kognitive Kompetenz - Merkfähigkeit</a:t>
            </a:r>
            <a:b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Gesehenes und Gehörtes im Gedächtnis 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  behalten (Namen, Lieder, Gedichte, Sach-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  verhalte, …)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Zusammenhänge erkennen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- Differenzierungsfähigkeit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1547664" y="92176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el 2"/>
          <p:cNvSpPr txBox="1">
            <a:spLocks/>
          </p:cNvSpPr>
          <p:nvPr/>
        </p:nvSpPr>
        <p:spPr>
          <a:xfrm>
            <a:off x="345800" y="4725144"/>
            <a:ext cx="4514231" cy="172819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Mathematische Kompetenz</a:t>
            </a:r>
            <a:b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Mengen bis 5 simultan erfassen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größer–kleiner, mehr-weniger Vergleiche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Muster erkennen und fortsetzen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logisches Denken (kausale Zusammenhänge  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erkennen:  wenn…dann…)</a:t>
            </a:r>
          </a:p>
        </p:txBody>
      </p:sp>
      <p:sp>
        <p:nvSpPr>
          <p:cNvPr id="11" name="Titel 2"/>
          <p:cNvSpPr txBox="1">
            <a:spLocks/>
          </p:cNvSpPr>
          <p:nvPr/>
        </p:nvSpPr>
        <p:spPr>
          <a:xfrm>
            <a:off x="4982142" y="4725144"/>
            <a:ext cx="3744416" cy="1526125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Auftragssensibilität</a:t>
            </a:r>
            <a:b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Arbeitsanweisungen befolgen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Aufgaben verstehen und ausführen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Aufträge in der Klasse übernehmen</a:t>
            </a:r>
          </a:p>
          <a:p>
            <a:pPr fontAlgn="auto">
              <a:spcAft>
                <a:spcPts val="0"/>
              </a:spcAft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Hausaufgaben zunehmend selbst- 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ständig erledigen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331640" y="676796"/>
            <a:ext cx="5699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Was erwartet die Schule von meinem Kind?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282892" y="325058"/>
            <a:ext cx="555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" pitchFamily="34" charset="0"/>
                <a:cs typeface="Arial" pitchFamily="34" charset="0"/>
              </a:rPr>
              <a:t>3. Grundlagen für einen erfolgreichen Schulstart </a:t>
            </a:r>
          </a:p>
        </p:txBody>
      </p:sp>
    </p:spTree>
    <p:extLst>
      <p:ext uri="{BB962C8B-B14F-4D97-AF65-F5344CB8AC3E}">
        <p14:creationId xmlns:p14="http://schemas.microsoft.com/office/powerpoint/2010/main" val="209337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49516" y="1536761"/>
            <a:ext cx="4246706" cy="712413"/>
          </a:xfr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Das Alter allein sagt nicht viel aus!</a:t>
            </a:r>
            <a:b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45" y="284593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55" y="1376793"/>
            <a:ext cx="652325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49516" y="2348880"/>
            <a:ext cx="4464496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2. Jedes Kind ist anders!</a:t>
            </a:r>
            <a:b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Es gibt jüngere Kinder, die bereits schulfähig sind – dann wieder ältere, bei denen das noch nicht der Fall ist und evtl. eine Zurückstellung angeraten wird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843519" y="1911400"/>
            <a:ext cx="4048961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3. Holen Sie sich den Rat von </a:t>
            </a:r>
            <a:b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Fachleuten! </a:t>
            </a:r>
          </a:p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Ein Gespräch mit Erziehern bietet sich an – sie erleben das Kindergartenkind  anders als Vater und Mutter zu Hause und können wertvolle Hinweise geben. </a:t>
            </a:r>
            <a:b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547664" y="92176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el 2"/>
          <p:cNvSpPr txBox="1">
            <a:spLocks/>
          </p:cNvSpPr>
          <p:nvPr/>
        </p:nvSpPr>
        <p:spPr>
          <a:xfrm>
            <a:off x="204599" y="3789039"/>
            <a:ext cx="5832648" cy="285530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Kann ich die Schulfähigkeit „trainieren“? </a:t>
            </a:r>
          </a:p>
          <a:p>
            <a:pPr fontAlgn="auto">
              <a:spcAft>
                <a:spcPts val="0"/>
              </a:spcAft>
            </a:pP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Jedes Kind hat seine Stärken und Schwächen, bestimmte Talente und Begabungen, die sich zu unterschiedlichen Zeit-punkten entwickeln können.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Gezielte Fördermaßnahmen </a:t>
            </a:r>
            <a:r>
              <a:rPr lang="de-DE" sz="1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spielerisch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den Alltag mit ein-beziehen (Schleifen binden, in ganzen Sätzen sprechen, sorg-fältiges ausmalen, genaues ausschneiden, Spiele wie Memory, „Kofferpacken““, … </a:t>
            </a:r>
          </a:p>
          <a:p>
            <a:pPr algn="ctr" fontAlgn="auto">
              <a:spcAft>
                <a:spcPts val="0"/>
              </a:spcAft>
            </a:pPr>
            <a:r>
              <a:rPr lang="de-DE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 Trainingsprogramm absolvieren, das den Kindern die Lust auf Schule nimmt! </a:t>
            </a:r>
          </a:p>
          <a:p>
            <a:pPr algn="ctr" fontAlgn="auto">
              <a:spcAft>
                <a:spcPts val="0"/>
              </a:spcAft>
            </a:pPr>
            <a:r>
              <a:rPr lang="de-DE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 Angst machen – neugierig machen!</a:t>
            </a:r>
            <a:endParaRPr lang="de-DE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el 2"/>
          <p:cNvSpPr txBox="1">
            <a:spLocks/>
          </p:cNvSpPr>
          <p:nvPr/>
        </p:nvSpPr>
        <p:spPr>
          <a:xfrm>
            <a:off x="6516217" y="4005064"/>
            <a:ext cx="2373232" cy="2327256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Wenn Sie noch sehr </a:t>
            </a:r>
            <a:b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unsicher sind:</a:t>
            </a:r>
          </a:p>
          <a:p>
            <a:pPr fontAlgn="auto">
              <a:spcAft>
                <a:spcPts val="0"/>
              </a:spcAft>
            </a:pPr>
            <a: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Warten Sie den Ein-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schulungstag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ab!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Vertrauen Sie den 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Empfehlungen von 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Erziehern und Lehr-</a:t>
            </a:r>
            <a:b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kräften</a:t>
            </a:r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pPr fontAlgn="auto">
              <a:spcAft>
                <a:spcPts val="0"/>
              </a:spcAft>
            </a:pP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331640" y="921760"/>
            <a:ext cx="768159" cy="400110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Fazit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300068" y="408882"/>
            <a:ext cx="555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" pitchFamily="34" charset="0"/>
                <a:cs typeface="Arial" pitchFamily="34" charset="0"/>
              </a:rPr>
              <a:t>3. Grundlagen für einen erfolgreichen Schulstart </a:t>
            </a:r>
          </a:p>
        </p:txBody>
      </p:sp>
    </p:spTree>
    <p:extLst>
      <p:ext uri="{BB962C8B-B14F-4D97-AF65-F5344CB8AC3E}">
        <p14:creationId xmlns:p14="http://schemas.microsoft.com/office/powerpoint/2010/main" val="85880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55" y="1401967"/>
            <a:ext cx="652325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395536" y="1988840"/>
            <a:ext cx="8259014" cy="37856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Haben Sie Vertrauen in Schule und Lehrkraft</a:t>
            </a:r>
          </a:p>
          <a:p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ein Schulkind hat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neue Aufgaben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zu bewältigen: Unterstützen Sie sowohl Ihr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Kind als auch die Lehrkräfte bei dieser Arbeit</a:t>
            </a:r>
          </a:p>
          <a:p>
            <a:pPr marL="285750" indent="-285750">
              <a:buFontTx/>
              <a:buChar char="-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zeigen Sie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echtes Interesse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an der „Schul-Arbeit“ Ihres Kindes </a:t>
            </a:r>
          </a:p>
          <a:p>
            <a:pPr marL="285750" indent="-285750">
              <a:buFontTx/>
              <a:buChar char="-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erwarten Sie </a:t>
            </a:r>
            <a:r>
              <a:rPr lang="de-DE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keine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tägliche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Rückmeldung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wie aus dem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KiGa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evtl. gewohnt 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– suchen Sie jedoch zeitnah das Gespräch bei anhaltenden Problemen </a:t>
            </a:r>
          </a:p>
          <a:p>
            <a:pPr marL="285750" indent="-285750">
              <a:buFontTx/>
              <a:buChar char="-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Nehmen Sie den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regelmäßigen Austausch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zwischen Schule und Elternhaus bei Elternabenden, in den Sprechstunden, …wahr 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– NICHT VOR Schulbeginn oder während der Unterrichtszeit </a:t>
            </a:r>
          </a:p>
          <a:p>
            <a:pPr marL="285750" indent="-285750">
              <a:buFontTx/>
              <a:buChar char="-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unterstützen Sie die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Einhaltung der schulischen Regeln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und die beschlossenen Erziehungsmaßnahmen bei Regelverstößen 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64782" y="1201912"/>
            <a:ext cx="332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Was erwartet uns Eltern?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282892" y="325058"/>
            <a:ext cx="555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" pitchFamily="34" charset="0"/>
                <a:cs typeface="Arial" pitchFamily="34" charset="0"/>
              </a:rPr>
              <a:t>3. Grundlagen für einen erfolgreichen Schulstart </a:t>
            </a:r>
          </a:p>
        </p:txBody>
      </p:sp>
    </p:spTree>
    <p:extLst>
      <p:ext uri="{BB962C8B-B14F-4D97-AF65-F5344CB8AC3E}">
        <p14:creationId xmlns:p14="http://schemas.microsoft.com/office/powerpoint/2010/main" val="232880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55" y="1401967"/>
            <a:ext cx="652325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395536" y="1790383"/>
            <a:ext cx="825901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Schaffen Sie gute Voraussetzungen: </a:t>
            </a:r>
            <a:b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schicken Sie Ihr Kind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regelmäßig und pünktlich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zur Schule</a:t>
            </a:r>
          </a:p>
          <a:p>
            <a:pPr marL="285750" indent="-285750">
              <a:buFontTx/>
              <a:buChar char="-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verabschieden Sie sich spätestens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dem Schultor</a:t>
            </a:r>
          </a:p>
          <a:p>
            <a:pPr marL="285750" indent="-285750">
              <a:buFontTx/>
              <a:buChar char="-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Entschuldigen Sie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Fehlzeiten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(Krankheit, …) VOR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7.45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Uhr über die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Abwesenheitsfunktion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im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EduPage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bzw. bei der Lehrkraft rechtzeitig im Voraus (Arzttermine, …)</a:t>
            </a:r>
          </a:p>
          <a:p>
            <a:pPr marL="285750" indent="-285750">
              <a:buFontTx/>
              <a:buChar char="-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sorgen Sie für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angemessene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Kleidung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– wir sind </a:t>
            </a:r>
            <a:r>
              <a:rPr lang="de-DE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jede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Pause draußen</a:t>
            </a:r>
          </a:p>
          <a:p>
            <a:pPr marL="285750" indent="-285750">
              <a:buFontTx/>
              <a:buChar char="-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achten Sie auf ein gesundes </a:t>
            </a:r>
            <a:r>
              <a:rPr lang="de-D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Pausebrot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überprüfen Sie die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Hausaufgaben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auf zuverlässige Erledigung und Vollständigkeit</a:t>
            </a:r>
          </a:p>
          <a:p>
            <a:pPr marL="285750" indent="-285750">
              <a:buFontTx/>
              <a:buChar char="-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helfen Sie Ihrem Kind, das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Arbeitsmaterial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zu kontrollieren (Stifte gespitzt? Alle Hefte eingepackt? Sportsachen dabei? …)</a:t>
            </a:r>
          </a:p>
          <a:p>
            <a:pPr marL="285750" indent="-285750">
              <a:buFontTx/>
              <a:buChar char="-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schaffen Sie einen ungestörten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Arbeitsplatz</a:t>
            </a:r>
          </a:p>
          <a:p>
            <a:pPr marL="285750" indent="-285750">
              <a:buFontTx/>
              <a:buChar char="-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beachten Sie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Termine,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Unterschriften auf Lernnachweisen, Elternbriefe und Mitteilungen der Schule (über HA-Heft,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Edupage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, …) </a:t>
            </a:r>
          </a:p>
          <a:p>
            <a:pPr marL="285750" indent="-285750">
              <a:buFontTx/>
              <a:buChar char="-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sorgen Sie für eine sinnvolle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Zeiteinteilung und Freizeitgestaltung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und achten Sie dabei auf den Medienkonsum</a:t>
            </a:r>
            <a:b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827584" y="1014604"/>
            <a:ext cx="332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Was erwartet uns Eltern?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282892" y="325058"/>
            <a:ext cx="555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Arial" pitchFamily="34" charset="0"/>
                <a:cs typeface="Arial" pitchFamily="34" charset="0"/>
              </a:rPr>
              <a:t>3. Grundlagen für einen erfolgreichen Schulstart </a:t>
            </a:r>
          </a:p>
        </p:txBody>
      </p:sp>
    </p:spTree>
    <p:extLst>
      <p:ext uri="{BB962C8B-B14F-4D97-AF65-F5344CB8AC3E}">
        <p14:creationId xmlns:p14="http://schemas.microsoft.com/office/powerpoint/2010/main" val="2145092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47" y="284593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683" y="1496161"/>
            <a:ext cx="539675" cy="3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419109" y="1114384"/>
            <a:ext cx="4041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4. Tag der Schuleinschreibung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el 2"/>
          <p:cNvSpPr txBox="1">
            <a:spLocks/>
          </p:cNvSpPr>
          <p:nvPr/>
        </p:nvSpPr>
        <p:spPr>
          <a:xfrm>
            <a:off x="346863" y="1867608"/>
            <a:ext cx="3933850" cy="123219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 algn="l">
              <a:buFont typeface="Wingdings"/>
              <a:buChar char="è"/>
            </a:pPr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Anschreiben der Schule</a:t>
            </a:r>
            <a:b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</a:br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Rücklauf Fragebogen?</a:t>
            </a:r>
            <a:b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</a:br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	      Anmeldebogen?</a:t>
            </a:r>
            <a:endParaRPr lang="de-DE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	     Termin bestätigt?</a:t>
            </a:r>
          </a:p>
          <a:p>
            <a:pPr algn="l"/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	</a:t>
            </a:r>
            <a:endParaRPr lang="de-DE" sz="1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465615" y="2073110"/>
            <a:ext cx="4570881" cy="36933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Sie melden sich am Empfangstisch.  </a:t>
            </a:r>
            <a:endParaRPr lang="de-DE" u="sng" dirty="0">
              <a:latin typeface="Arial" pitchFamily="34" charset="0"/>
              <a:cs typeface="Arial" pitchFamily="34" charset="0"/>
              <a:sym typeface="Wingdings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77567" y="3212976"/>
            <a:ext cx="8239208" cy="369332"/>
          </a:xfrm>
          <a:prstGeom prst="rect">
            <a:avLst/>
          </a:prstGeom>
          <a:solidFill>
            <a:srgbClr val="EAC2E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mindestens ein Erziehungsberechtigter </a:t>
            </a:r>
            <a:r>
              <a:rPr lang="de-DE" u="sng" dirty="0">
                <a:latin typeface="Arial" pitchFamily="34" charset="0"/>
                <a:cs typeface="Arial" pitchFamily="34" charset="0"/>
                <a:sym typeface="Wingdings"/>
              </a:rPr>
              <a:t>mit dem Kind 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908064" y="3695478"/>
            <a:ext cx="7105457" cy="2031325"/>
          </a:xfrm>
          <a:prstGeom prst="rect">
            <a:avLst/>
          </a:prstGeom>
          <a:solidFill>
            <a:srgbClr val="EAC2E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b="1" dirty="0">
                <a:latin typeface="Arial" pitchFamily="34" charset="0"/>
                <a:cs typeface="Arial" pitchFamily="34" charset="0"/>
                <a:sym typeface="Wingdings"/>
              </a:rPr>
              <a:t>Entsprechende Urkunden/Nachweise</a:t>
            </a:r>
            <a:br>
              <a:rPr lang="de-DE" dirty="0">
                <a:latin typeface="Arial" pitchFamily="34" charset="0"/>
                <a:cs typeface="Arial" pitchFamily="34" charset="0"/>
                <a:sym typeface="Wingdings"/>
              </a:rPr>
            </a:b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- Geburtsurkunde/Stammbuch/evtl. Ausweis</a:t>
            </a:r>
            <a:br>
              <a:rPr lang="de-DE" dirty="0">
                <a:latin typeface="Arial" pitchFamily="34" charset="0"/>
                <a:cs typeface="Arial" pitchFamily="34" charset="0"/>
                <a:sym typeface="Wingdings"/>
              </a:rPr>
            </a:b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- Nachweis über Schuleingangsuntersuchung </a:t>
            </a:r>
            <a:br>
              <a:rPr lang="de-DE" dirty="0">
                <a:latin typeface="Arial" pitchFamily="34" charset="0"/>
                <a:cs typeface="Arial" pitchFamily="34" charset="0"/>
                <a:sym typeface="Wingdings"/>
              </a:rPr>
            </a:b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  (Referat für Umwelt und Gesundheit)</a:t>
            </a:r>
            <a:br>
              <a:rPr lang="de-DE" dirty="0">
                <a:latin typeface="Arial" pitchFamily="34" charset="0"/>
                <a:cs typeface="Arial" pitchFamily="34" charset="0"/>
                <a:sym typeface="Wingdings"/>
              </a:rPr>
            </a:b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- evtl. Sorgerechtsbeschluss/Scheidungsurkunden</a:t>
            </a:r>
            <a:br>
              <a:rPr lang="de-DE" dirty="0">
                <a:latin typeface="Arial" pitchFamily="34" charset="0"/>
                <a:cs typeface="Arial" pitchFamily="34" charset="0"/>
                <a:sym typeface="Wingdings"/>
              </a:rPr>
            </a:b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- Einverständnis „Kooperation Kindergarten – Grundschule“</a:t>
            </a:r>
            <a:br>
              <a:rPr lang="de-DE" dirty="0">
                <a:latin typeface="Arial" pitchFamily="34" charset="0"/>
                <a:cs typeface="Arial" pitchFamily="34" charset="0"/>
                <a:sym typeface="Wingdings"/>
              </a:rPr>
            </a:b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- Pass bei Kindern mit „nicht deutscher“ Muttersprache</a:t>
            </a:r>
            <a:endParaRPr lang="de-DE" u="sng" dirty="0">
              <a:latin typeface="Arial" pitchFamily="34" charset="0"/>
              <a:cs typeface="Arial" pitchFamily="34" charset="0"/>
              <a:sym typeface="Wingdings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51097" y="5937990"/>
            <a:ext cx="8241806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b="1" dirty="0">
                <a:latin typeface="Arial" pitchFamily="34" charset="0"/>
                <a:cs typeface="Arial" pitchFamily="34" charset="0"/>
                <a:sym typeface="Wingdings"/>
              </a:rPr>
              <a:t>Wünsche bezüglich Lehrer / Mitschüler sind grundsätzlich </a:t>
            </a:r>
            <a:r>
              <a:rPr lang="de-DE" b="1" u="sng" dirty="0">
                <a:latin typeface="Arial" pitchFamily="34" charset="0"/>
                <a:cs typeface="Arial" pitchFamily="34" charset="0"/>
                <a:sym typeface="Wingdings"/>
              </a:rPr>
              <a:t>nicht </a:t>
            </a:r>
            <a:r>
              <a:rPr lang="de-DE" b="1" dirty="0">
                <a:latin typeface="Arial" pitchFamily="34" charset="0"/>
                <a:cs typeface="Arial" pitchFamily="34" charset="0"/>
                <a:sym typeface="Wingdings"/>
              </a:rPr>
              <a:t>möglich! </a:t>
            </a:r>
            <a:endParaRPr lang="de-DE" u="sng" dirty="0">
              <a:latin typeface="Arial" pitchFamily="34" charset="0"/>
              <a:cs typeface="Arial" pitchFamily="34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53567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47" y="284593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683" y="1496161"/>
            <a:ext cx="539675" cy="3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381697" y="1323975"/>
            <a:ext cx="4786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Stationen bei der Schuleinschreibung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el 2"/>
          <p:cNvSpPr txBox="1">
            <a:spLocks/>
          </p:cNvSpPr>
          <p:nvPr/>
        </p:nvSpPr>
        <p:spPr>
          <a:xfrm>
            <a:off x="346863" y="1867608"/>
            <a:ext cx="3933850" cy="76930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 algn="l">
              <a:buFont typeface="Wingdings"/>
              <a:buChar char="è"/>
            </a:pPr>
            <a:r>
              <a:rPr lang="de-DE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Anmeldung für Eltern</a:t>
            </a:r>
            <a:endParaRPr lang="de-DE" sz="18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465614" y="2313746"/>
            <a:ext cx="4151161" cy="64633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b="1" u="sng" dirty="0">
                <a:latin typeface="Arial" pitchFamily="34" charset="0"/>
                <a:cs typeface="Arial" pitchFamily="34" charset="0"/>
                <a:sym typeface="Wingdings"/>
              </a:rPr>
              <a:t>Schuleingangstest für Kinder</a:t>
            </a:r>
          </a:p>
          <a:p>
            <a:endParaRPr lang="de-DE" u="sng" dirty="0">
              <a:latin typeface="Arial" pitchFamily="34" charset="0"/>
              <a:cs typeface="Arial" pitchFamily="34" charset="0"/>
              <a:sym typeface="Wingdings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77567" y="3212976"/>
            <a:ext cx="8239208" cy="369332"/>
          </a:xfrm>
          <a:prstGeom prst="rect">
            <a:avLst/>
          </a:prstGeom>
          <a:solidFill>
            <a:srgbClr val="EAC2E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b="1" dirty="0">
                <a:latin typeface="Arial" pitchFamily="34" charset="0"/>
                <a:cs typeface="Arial" pitchFamily="34" charset="0"/>
                <a:sym typeface="Wingdings"/>
              </a:rPr>
              <a:t>Betreuung durch den Elternbeirat</a:t>
            </a:r>
            <a:endParaRPr lang="de-DE" b="1" u="sng" dirty="0">
              <a:latin typeface="Arial" pitchFamily="34" charset="0"/>
              <a:cs typeface="Arial" pitchFamily="34" charset="0"/>
              <a:sym typeface="Wingding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74969" y="3717032"/>
            <a:ext cx="8241806" cy="369332"/>
          </a:xfrm>
          <a:prstGeom prst="rect">
            <a:avLst/>
          </a:prstGeom>
          <a:solidFill>
            <a:srgbClr val="EAC2E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b="1" dirty="0">
                <a:latin typeface="Arial" pitchFamily="34" charset="0"/>
                <a:cs typeface="Arial" pitchFamily="34" charset="0"/>
                <a:sym typeface="Wingdings"/>
              </a:rPr>
              <a:t>Förderverein </a:t>
            </a:r>
            <a:endParaRPr lang="de-DE" u="sng" dirty="0">
              <a:latin typeface="Arial" pitchFamily="34" charset="0"/>
              <a:cs typeface="Arial" pitchFamily="34" charset="0"/>
              <a:sym typeface="Wingdings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58714" y="4293096"/>
            <a:ext cx="8241806" cy="36933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b="1" dirty="0">
                <a:latin typeface="Arial" pitchFamily="34" charset="0"/>
                <a:cs typeface="Arial" pitchFamily="34" charset="0"/>
                <a:sym typeface="Wingdings"/>
              </a:rPr>
              <a:t>Anmeldung Mittagsbetreuung / Tagesheim</a:t>
            </a:r>
            <a:endParaRPr lang="de-DE" u="sng" dirty="0">
              <a:latin typeface="Arial" pitchFamily="34" charset="0"/>
              <a:cs typeface="Arial" pitchFamily="34" charset="0"/>
              <a:sym typeface="Wingdings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74969" y="5013176"/>
            <a:ext cx="8241806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" pitchFamily="34" charset="0"/>
                <a:cs typeface="Arial" pitchFamily="34" charset="0"/>
                <a:sym typeface="Wingdings"/>
              </a:rPr>
              <a:t>Optional:</a:t>
            </a:r>
          </a:p>
          <a:p>
            <a:pPr marL="285750" indent="-285750">
              <a:buFont typeface="Wingdings"/>
              <a:buChar char="è"/>
            </a:pPr>
            <a:r>
              <a:rPr lang="de-DE" b="1" dirty="0">
                <a:latin typeface="Arial" pitchFamily="34" charset="0"/>
                <a:cs typeface="Arial" pitchFamily="34" charset="0"/>
                <a:sym typeface="Wingdings"/>
              </a:rPr>
              <a:t>Anmeldung Schule der Phantasie / bzw. Anmeldeformular</a:t>
            </a:r>
          </a:p>
          <a:p>
            <a:pPr marL="285750" indent="-285750">
              <a:buFont typeface="Wingdings"/>
              <a:buChar char="è"/>
            </a:pPr>
            <a:r>
              <a:rPr lang="de-DE" b="1" dirty="0">
                <a:latin typeface="Arial" pitchFamily="34" charset="0"/>
                <a:cs typeface="Arial" pitchFamily="34" charset="0"/>
                <a:sym typeface="Wingdings"/>
              </a:rPr>
              <a:t>Kurse in Englisch für 1. und 2. Klassen / bzw. Anmeldeformular</a:t>
            </a:r>
          </a:p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…</a:t>
            </a:r>
          </a:p>
        </p:txBody>
      </p:sp>
      <p:sp>
        <p:nvSpPr>
          <p:cNvPr id="2" name="Rechteck 1"/>
          <p:cNvSpPr/>
          <p:nvPr/>
        </p:nvSpPr>
        <p:spPr>
          <a:xfrm>
            <a:off x="1835696" y="411799"/>
            <a:ext cx="3527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u="sng" dirty="0">
                <a:latin typeface="Arial" pitchFamily="34" charset="0"/>
                <a:cs typeface="Arial" pitchFamily="34" charset="0"/>
              </a:rPr>
              <a:t>4. Tag der Schuleinschreibung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3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47" y="284593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848" y="1433303"/>
            <a:ext cx="539675" cy="3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353075" y="1234120"/>
            <a:ext cx="4982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Schuleingangstest – „</a:t>
            </a:r>
            <a:r>
              <a:rPr lang="de-DE" sz="2000" b="1" u="sng" dirty="0" err="1">
                <a:latin typeface="Arial" pitchFamily="34" charset="0"/>
                <a:cs typeface="Arial" pitchFamily="34" charset="0"/>
              </a:rPr>
              <a:t>screening</a:t>
            </a:r>
            <a:r>
              <a:rPr lang="de-DE" sz="2000" b="1" u="sng" dirty="0">
                <a:latin typeface="Arial" pitchFamily="34" charset="0"/>
                <a:cs typeface="Arial" pitchFamily="34" charset="0"/>
              </a:rPr>
              <a:t>“</a:t>
            </a:r>
            <a:br>
              <a:rPr lang="de-DE" sz="2000" b="1" u="sng" dirty="0">
                <a:latin typeface="Arial" pitchFamily="34" charset="0"/>
                <a:cs typeface="Arial" pitchFamily="34" charset="0"/>
              </a:rPr>
            </a:br>
            <a:r>
              <a:rPr lang="de-DE" sz="2000" b="1" u="sng" dirty="0">
                <a:latin typeface="Arial" pitchFamily="34" charset="0"/>
                <a:cs typeface="Arial" pitchFamily="34" charset="0"/>
              </a:rPr>
              <a:t>Was wird beim Kind getestet?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el 2"/>
          <p:cNvSpPr txBox="1">
            <a:spLocks/>
          </p:cNvSpPr>
          <p:nvPr/>
        </p:nvSpPr>
        <p:spPr>
          <a:xfrm>
            <a:off x="361975" y="2132856"/>
            <a:ext cx="8218824" cy="64807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de-DE" sz="1400" b="1" i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… die Kriterien der Schulfähigkeit</a:t>
            </a:r>
            <a:r>
              <a:rPr lang="de-DE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:</a:t>
            </a:r>
            <a:br>
              <a:rPr lang="de-DE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</a:br>
            <a:r>
              <a:rPr lang="de-DE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(körperlich-motorische, kognitive, motivationale und sozial-emotionale Kompetenzen)</a:t>
            </a:r>
            <a:endParaRPr lang="de-DE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53075" y="3105357"/>
            <a:ext cx="8208519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Sprachfähigkeit:		Sprechbereitschaft, Wortschatz</a:t>
            </a:r>
          </a:p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Mengenerfassung:		bis 5, bis 10, Mengenvergleiche</a:t>
            </a:r>
          </a:p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Phonetische Bewusstheit: 	Silbenklatschen, Merkfähigkeit, </a:t>
            </a:r>
            <a:br>
              <a:rPr lang="de-DE" dirty="0">
                <a:latin typeface="Arial" pitchFamily="34" charset="0"/>
                <a:cs typeface="Arial" pitchFamily="34" charset="0"/>
                <a:sym typeface="Wingdings"/>
              </a:rPr>
            </a:b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				Reimwörter, ..</a:t>
            </a:r>
          </a:p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Visuelle Wahrnehmung:		Lagebeziehungen, Unterschiede, 					Rasterfiguren</a:t>
            </a:r>
          </a:p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Feinmotorik:			Schwunglinien, Muster fortsetzen, 					ausmalen, ausschneiden</a:t>
            </a:r>
          </a:p>
        </p:txBody>
      </p:sp>
      <p:pic>
        <p:nvPicPr>
          <p:cNvPr id="14" name="Picture 10" descr="C:\Users\Barbara\AppData\Local\Microsoft\Windows\INetCache\IE\A9OUPXTV\v37aA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292" y="1808426"/>
            <a:ext cx="1152128" cy="129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1971608" y="324728"/>
            <a:ext cx="3527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u="sng" dirty="0">
                <a:latin typeface="Arial" pitchFamily="34" charset="0"/>
                <a:cs typeface="Arial" pitchFamily="34" charset="0"/>
              </a:rPr>
              <a:t>4. Tag der Schuleinschreibung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61975" y="5553444"/>
            <a:ext cx="8239208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Rückmeldung/Besprechen der Ergebnisse</a:t>
            </a:r>
            <a:endParaRPr lang="de-DE" u="sng" dirty="0">
              <a:latin typeface="Arial" pitchFamily="34" charset="0"/>
              <a:cs typeface="Arial" pitchFamily="34" charset="0"/>
              <a:sym typeface="Wingdings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63838" y="6062539"/>
            <a:ext cx="8239208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Evtl. Einladung zum „Schulspiel“ </a:t>
            </a:r>
            <a:endParaRPr lang="de-DE" u="sng" dirty="0">
              <a:latin typeface="Arial" pitchFamily="34" charset="0"/>
              <a:cs typeface="Arial" pitchFamily="34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72639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1520" y="977486"/>
            <a:ext cx="5472608" cy="792088"/>
          </a:xfr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Schulmaterial und  Organisation</a:t>
            </a:r>
            <a:b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55" y="1401967"/>
            <a:ext cx="652325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1547664" y="92176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el 2"/>
          <p:cNvSpPr txBox="1">
            <a:spLocks/>
          </p:cNvSpPr>
          <p:nvPr/>
        </p:nvSpPr>
        <p:spPr>
          <a:xfrm>
            <a:off x="796706" y="2276872"/>
            <a:ext cx="7196603" cy="38884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Materialliste1  </a:t>
            </a:r>
            <a:b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Umschläge 		Din A 4,  farblos, grün, rot, lila, blau</a:t>
            </a:r>
            <a:b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Umschläge 		Din A 5,  rot, blau</a:t>
            </a:r>
            <a:b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Zeichenblock		Din A 3</a:t>
            </a:r>
            <a:b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Zeichenblock		Din A 4</a:t>
            </a:r>
            <a:b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DE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Jurismappe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Din A 4  (Karton)</a:t>
            </a:r>
          </a:p>
          <a:p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Schnellhefter		Din A 4  (blau, rot, grün)</a:t>
            </a:r>
            <a:b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Lineal		30 cm</a:t>
            </a:r>
          </a:p>
          <a:p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Leitz-Ordner		A4</a:t>
            </a:r>
            <a:b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de-DE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122" name="Picture 2" descr="C:\Users\Barbara\AppData\Local\Microsoft\Windows\INetCache\IE\A9OUPXTV\ruler-145940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93" y="2089240"/>
            <a:ext cx="2987824" cy="149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013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 descr="Ein Bild, das Text, Visitenkarte enthält.&#10;&#10;Automatisch generierte Beschreibung">
            <a:extLst>
              <a:ext uri="{FF2B5EF4-FFF2-40B4-BE49-F238E27FC236}">
                <a16:creationId xmlns:a16="http://schemas.microsoft.com/office/drawing/2014/main" id="{7672E9EF-A2C4-4854-914C-B1F86D8739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73974"/>
            <a:ext cx="5616624" cy="6384026"/>
          </a:xfr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0E2292DD-354A-4745-837F-D2AA002AE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035" y="1844824"/>
            <a:ext cx="2376264" cy="1259111"/>
          </a:xfr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Schulmaterial    </a:t>
            </a:r>
            <a:b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und   </a:t>
            </a:r>
            <a:b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Organisation</a:t>
            </a:r>
            <a:b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 descr="url[1]">
            <a:extLst>
              <a:ext uri="{FF2B5EF4-FFF2-40B4-BE49-F238E27FC236}">
                <a16:creationId xmlns:a16="http://schemas.microsoft.com/office/drawing/2014/main" id="{3877BFB5-0745-4288-8D4E-8662D9C20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Gerakinder-Grundschule">
            <a:extLst>
              <a:ext uri="{FF2B5EF4-FFF2-40B4-BE49-F238E27FC236}">
                <a16:creationId xmlns:a16="http://schemas.microsoft.com/office/drawing/2014/main" id="{6B8EEF68-C826-4DB2-98B7-25C925CF6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174" y="389376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193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7E7AD5AD-2185-452B-8FAF-CD749F8AD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42" y="1804669"/>
            <a:ext cx="6470338" cy="4101224"/>
          </a:xfrm>
        </p:spPr>
      </p:pic>
      <p:pic>
        <p:nvPicPr>
          <p:cNvPr id="8" name="Picture 7" descr="Gerakinder-Grundschule">
            <a:extLst>
              <a:ext uri="{FF2B5EF4-FFF2-40B4-BE49-F238E27FC236}">
                <a16:creationId xmlns:a16="http://schemas.microsoft.com/office/drawing/2014/main" id="{47E05B65-EBDD-4057-8E6B-20AAB8323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url[1]">
            <a:extLst>
              <a:ext uri="{FF2B5EF4-FFF2-40B4-BE49-F238E27FC236}">
                <a16:creationId xmlns:a16="http://schemas.microsoft.com/office/drawing/2014/main" id="{3FC79993-9612-445B-8A21-753EBA90A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JI_SeptDoodlers_123_c[1]">
            <a:extLst>
              <a:ext uri="{FF2B5EF4-FFF2-40B4-BE49-F238E27FC236}">
                <a16:creationId xmlns:a16="http://schemas.microsoft.com/office/drawing/2014/main" id="{BBCBCCFB-C6AD-43C6-9658-3482C188A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334" y="1495149"/>
            <a:ext cx="539675" cy="3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2">
            <a:extLst>
              <a:ext uri="{FF2B5EF4-FFF2-40B4-BE49-F238E27FC236}">
                <a16:creationId xmlns:a16="http://schemas.microsoft.com/office/drawing/2014/main" id="{0E2292DD-354A-4745-837F-D2AA002AEE6B}"/>
              </a:ext>
            </a:extLst>
          </p:cNvPr>
          <p:cNvSpPr txBox="1">
            <a:spLocks/>
          </p:cNvSpPr>
          <p:nvPr/>
        </p:nvSpPr>
        <p:spPr>
          <a:xfrm>
            <a:off x="1259632" y="381841"/>
            <a:ext cx="4678662" cy="40918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Schulmaterial und Organisation</a:t>
            </a: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5165523"/>
            <a:ext cx="3352800" cy="1252728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228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22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060" y="1634044"/>
            <a:ext cx="805887" cy="4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483464" y="1387679"/>
            <a:ext cx="8235590" cy="38164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de-DE" sz="800" dirty="0">
                <a:latin typeface="Comic Sans MS" pitchFamily="66" charset="0"/>
              </a:rPr>
              <a:t>Eltern-handout</a:t>
            </a:r>
          </a:p>
          <a:p>
            <a:endParaRPr lang="de-DE" sz="800" dirty="0">
              <a:latin typeface="Comic Sans MS" pitchFamily="66" charset="0"/>
            </a:endParaRPr>
          </a:p>
          <a:p>
            <a:r>
              <a:rPr lang="de-DE" b="1" u="sng" dirty="0">
                <a:latin typeface="Arial" pitchFamily="34" charset="0"/>
                <a:cs typeface="Arial" pitchFamily="34" charset="0"/>
              </a:rPr>
              <a:t>Planungshilfen 2026</a:t>
            </a:r>
          </a:p>
          <a:p>
            <a:endParaRPr lang="de-DE" dirty="0">
              <a:latin typeface="Arial" pitchFamily="34" charset="0"/>
              <a:cs typeface="Arial" pitchFamily="34" charset="0"/>
              <a:sym typeface="Wingdings"/>
            </a:endParaRPr>
          </a:p>
          <a:p>
            <a:r>
              <a:rPr lang="de-DE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1. Termine</a:t>
            </a:r>
            <a:br>
              <a:rPr lang="de-DE" b="1" u="sng" dirty="0">
                <a:latin typeface="Arial" pitchFamily="34" charset="0"/>
                <a:cs typeface="Arial" pitchFamily="34" charset="0"/>
                <a:sym typeface="Wingdings"/>
              </a:rPr>
            </a:br>
            <a:endParaRPr lang="de-DE" sz="800" b="1" u="sng" dirty="0">
              <a:latin typeface="Arial" pitchFamily="34" charset="0"/>
              <a:cs typeface="Arial" pitchFamily="34" charset="0"/>
              <a:sym typeface="Wingdings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 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Schuleinschreibung</a:t>
            </a:r>
            <a:r>
              <a:rPr lang="de-DE" dirty="0">
                <a:latin typeface="Arial" pitchFamily="34" charset="0"/>
                <a:cs typeface="Arial" pitchFamily="34" charset="0"/>
              </a:rPr>
              <a:t>: 	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Mi, 11. März 2026</a:t>
            </a:r>
            <a:r>
              <a:rPr lang="de-DE" dirty="0">
                <a:latin typeface="Arial" pitchFamily="34" charset="0"/>
                <a:cs typeface="Arial" pitchFamily="34" charset="0"/>
              </a:rPr>
              <a:t>	 </a:t>
            </a:r>
            <a:r>
              <a:rPr lang="de-DE" sz="1400" u="sng" dirty="0">
                <a:latin typeface="Arial" pitchFamily="34" charset="0"/>
                <a:cs typeface="Arial" pitchFamily="34" charset="0"/>
              </a:rPr>
              <a:t>Termin mit Uhrzeit!</a:t>
            </a:r>
          </a:p>
          <a:p>
            <a:r>
              <a:rPr lang="de-DE" sz="800" dirty="0">
                <a:latin typeface="Arial" pitchFamily="34" charset="0"/>
                <a:cs typeface="Arial" pitchFamily="34" charset="0"/>
              </a:rPr>
              <a:t>  </a:t>
            </a: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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dirty="0">
                <a:latin typeface="Arial" pitchFamily="34" charset="0"/>
                <a:cs typeface="Arial" pitchFamily="34" charset="0"/>
              </a:rPr>
              <a:t>(</a:t>
            </a:r>
            <a:r>
              <a:rPr lang="de-DE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ggf</a:t>
            </a:r>
            <a:r>
              <a:rPr lang="de-DE" sz="1400" u="sng" dirty="0">
                <a:latin typeface="Arial" pitchFamily="34" charset="0"/>
                <a:cs typeface="Arial" pitchFamily="34" charset="0"/>
              </a:rPr>
              <a:t>.</a:t>
            </a:r>
            <a:r>
              <a:rPr lang="de-DE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>
                <a:latin typeface="Arial" pitchFamily="34" charset="0"/>
                <a:cs typeface="Arial" pitchFamily="34" charset="0"/>
              </a:rPr>
              <a:t>Schulspiel</a:t>
            </a:r>
            <a:r>
              <a:rPr lang="de-DE" sz="1400" dirty="0">
                <a:latin typeface="Arial" pitchFamily="34" charset="0"/>
                <a:cs typeface="Arial" pitchFamily="34" charset="0"/>
              </a:rPr>
              <a:t>: 		Termin: Di, 17.03.2026) 		</a:t>
            </a:r>
          </a:p>
          <a:p>
            <a:endParaRPr lang="de-DE" sz="800" dirty="0">
              <a:latin typeface="Arial" pitchFamily="34" charset="0"/>
              <a:cs typeface="Arial" pitchFamily="34" charset="0"/>
              <a:sym typeface="Wingdings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 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Einschulungskorridor 	</a:t>
            </a:r>
            <a:r>
              <a:rPr lang="de-DE" dirty="0">
                <a:latin typeface="Arial" pitchFamily="34" charset="0"/>
                <a:cs typeface="Arial" pitchFamily="34" charset="0"/>
              </a:rPr>
              <a:t>Entscheidung schriftlich 	bis 10. April 2026 </a:t>
            </a:r>
            <a:r>
              <a:rPr lang="de-DE" sz="14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Ferien!</a:t>
            </a:r>
          </a:p>
          <a:p>
            <a:br>
              <a:rPr lang="de-DE" sz="1000" dirty="0">
                <a:latin typeface="Arial" pitchFamily="34" charset="0"/>
                <a:cs typeface="Arial" pitchFamily="34" charset="0"/>
                <a:sym typeface="Wingdings"/>
              </a:rPr>
            </a:b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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Schnuppertag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GS</a:t>
            </a:r>
            <a:r>
              <a:rPr lang="de-DE" dirty="0">
                <a:latin typeface="Arial" pitchFamily="34" charset="0"/>
                <a:cs typeface="Arial" pitchFamily="34" charset="0"/>
              </a:rPr>
              <a:t>	Termin: Info siehe blaue Mappe 					Schuleinschreibungsunterlagen</a:t>
            </a:r>
          </a:p>
          <a:p>
            <a:endParaRPr lang="de-DE" sz="1000" dirty="0">
              <a:latin typeface="Arial" pitchFamily="34" charset="0"/>
              <a:cs typeface="Arial" pitchFamily="34" charset="0"/>
              <a:sym typeface="Wingdings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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1. Schultag</a:t>
            </a:r>
            <a:r>
              <a:rPr lang="de-DE" dirty="0">
                <a:latin typeface="Arial" pitchFamily="34" charset="0"/>
                <a:cs typeface="Arial" pitchFamily="34" charset="0"/>
              </a:rPr>
              <a:t>:	  	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Di, 15. September 2026</a:t>
            </a:r>
            <a:r>
              <a:rPr lang="de-DE" dirty="0">
                <a:latin typeface="Arial" pitchFamily="34" charset="0"/>
                <a:cs typeface="Arial" pitchFamily="34" charset="0"/>
              </a:rPr>
              <a:t>  		9 – 11 Uhr</a:t>
            </a:r>
          </a:p>
          <a:p>
            <a:br>
              <a:rPr lang="de-DE" sz="1000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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1. Elternabend</a:t>
            </a:r>
            <a:r>
              <a:rPr lang="de-DE" dirty="0">
                <a:latin typeface="Arial" pitchFamily="34" charset="0"/>
                <a:cs typeface="Arial" pitchFamily="34" charset="0"/>
              </a:rPr>
              <a:t>: 	</a:t>
            </a:r>
            <a:r>
              <a:rPr lang="de-DE" u="sng" dirty="0">
                <a:latin typeface="Arial" pitchFamily="34" charset="0"/>
                <a:cs typeface="Arial" pitchFamily="34" charset="0"/>
              </a:rPr>
              <a:t>Mi, 16. September 2026</a:t>
            </a:r>
            <a:r>
              <a:rPr lang="de-DE" dirty="0">
                <a:latin typeface="Arial" pitchFamily="34" charset="0"/>
                <a:cs typeface="Arial" pitchFamily="34" charset="0"/>
              </a:rPr>
              <a:t>	19 Uhr 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(sehr wichtig!)</a:t>
            </a:r>
            <a:r>
              <a:rPr lang="de-DE" dirty="0">
                <a:latin typeface="Arial" pitchFamily="34" charset="0"/>
                <a:cs typeface="Arial" pitchFamily="34" charset="0"/>
              </a:rPr>
              <a:t>: </a:t>
            </a:r>
          </a:p>
        </p:txBody>
      </p:sp>
      <p:sp>
        <p:nvSpPr>
          <p:cNvPr id="11" name="Rechteck 10"/>
          <p:cNvSpPr/>
          <p:nvPr/>
        </p:nvSpPr>
        <p:spPr>
          <a:xfrm>
            <a:off x="1547665" y="610746"/>
            <a:ext cx="2952328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endParaRPr lang="de-DE" sz="800" dirty="0">
              <a:latin typeface="Comic Sans MS" pitchFamily="66" charset="0"/>
            </a:endParaRP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1. Allgemeine Informationen</a:t>
            </a:r>
          </a:p>
        </p:txBody>
      </p:sp>
    </p:spTree>
    <p:extLst>
      <p:ext uri="{BB962C8B-B14F-4D97-AF65-F5344CB8AC3E}">
        <p14:creationId xmlns:p14="http://schemas.microsoft.com/office/powerpoint/2010/main" val="479142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55" y="1401967"/>
            <a:ext cx="652325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1547664" y="92176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el 2"/>
          <p:cNvSpPr txBox="1">
            <a:spLocks/>
          </p:cNvSpPr>
          <p:nvPr/>
        </p:nvSpPr>
        <p:spPr>
          <a:xfrm>
            <a:off x="511139" y="1618442"/>
            <a:ext cx="5575495" cy="43309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de-DE" sz="1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de-DE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Materialliste 2</a:t>
            </a:r>
          </a:p>
          <a:p>
            <a:endParaRPr lang="de-DE" sz="1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Federmäppchen – „</a:t>
            </a:r>
            <a:r>
              <a:rPr lang="de-DE" sz="1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normale</a:t>
            </a:r>
            <a:r>
              <a:rPr lang="de-DE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!! Größe“, darin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Lineal (15 cm)</a:t>
            </a:r>
          </a:p>
          <a:p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 </a:t>
            </a:r>
            <a:r>
              <a:rPr lang="de-DE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dünne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Bleistifte (HB oder F)</a:t>
            </a:r>
          </a:p>
          <a:p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8 </a:t>
            </a:r>
            <a:r>
              <a:rPr lang="de-DE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dünne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„gute“ Holzfarbstifte</a:t>
            </a:r>
          </a:p>
          <a:p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8 Filzstifte (dicke und dünne Spitze)</a:t>
            </a:r>
          </a:p>
          <a:p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 weißer Radiergummi </a:t>
            </a:r>
          </a:p>
          <a:p>
            <a:endParaRPr lang="de-DE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„Schlampermäppchen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“, für:</a:t>
            </a:r>
          </a:p>
          <a:p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 Dosenspitzer</a:t>
            </a:r>
          </a:p>
          <a:p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 Schere</a:t>
            </a:r>
          </a:p>
          <a:p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 Klebe</a:t>
            </a:r>
            <a:r>
              <a:rPr lang="de-DE" sz="1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stifte</a:t>
            </a: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groß</a:t>
            </a:r>
          </a:p>
          <a:p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Wachsmalkreiden „wasserfest“</a:t>
            </a:r>
          </a:p>
        </p:txBody>
      </p:sp>
      <p:pic>
        <p:nvPicPr>
          <p:cNvPr id="3076" name="Picture 4" descr="C:\Users\Barbara\AppData\Local\Microsoft\Windows\INetCache\IE\A9OUPXTV\colored-pencils-2680760_960_72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078" y="2348880"/>
            <a:ext cx="1655061" cy="124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ildergebnis für klebestif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078" y="3861048"/>
            <a:ext cx="1282359" cy="239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el 2">
            <a:extLst>
              <a:ext uri="{FF2B5EF4-FFF2-40B4-BE49-F238E27FC236}">
                <a16:creationId xmlns:a16="http://schemas.microsoft.com/office/drawing/2014/main" id="{0E2292DD-354A-4745-837F-D2AA002AEE6B}"/>
              </a:ext>
            </a:extLst>
          </p:cNvPr>
          <p:cNvSpPr txBox="1">
            <a:spLocks/>
          </p:cNvSpPr>
          <p:nvPr/>
        </p:nvSpPr>
        <p:spPr>
          <a:xfrm>
            <a:off x="1259632" y="381841"/>
            <a:ext cx="4678662" cy="40918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Schulmaterial und Organisation</a:t>
            </a: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8778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2">
            <a:extLst>
              <a:ext uri="{FF2B5EF4-FFF2-40B4-BE49-F238E27FC236}">
                <a16:creationId xmlns:a16="http://schemas.microsoft.com/office/drawing/2014/main" id="{0E2292DD-354A-4745-837F-D2AA002AE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381841"/>
            <a:ext cx="4678662" cy="409182"/>
          </a:xfr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Schulmaterial und Organisation</a:t>
            </a: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Gerakinder-Grundschule">
            <a:extLst>
              <a:ext uri="{FF2B5EF4-FFF2-40B4-BE49-F238E27FC236}">
                <a16:creationId xmlns:a16="http://schemas.microsoft.com/office/drawing/2014/main" id="{47E05B65-EBDD-4057-8E6B-20AAB8323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url[1]">
            <a:extLst>
              <a:ext uri="{FF2B5EF4-FFF2-40B4-BE49-F238E27FC236}">
                <a16:creationId xmlns:a16="http://schemas.microsoft.com/office/drawing/2014/main" id="{3FC79993-9612-445B-8A21-753EBA90A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JI_SeptDoodlers_123_c[1]">
            <a:extLst>
              <a:ext uri="{FF2B5EF4-FFF2-40B4-BE49-F238E27FC236}">
                <a16:creationId xmlns:a16="http://schemas.microsoft.com/office/drawing/2014/main" id="{BBCBCCFB-C6AD-43C6-9658-3482C188A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334" y="1495149"/>
            <a:ext cx="539675" cy="3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442" y="934050"/>
            <a:ext cx="6408712" cy="5731698"/>
          </a:xfrm>
        </p:spPr>
      </p:pic>
    </p:spTree>
    <p:extLst>
      <p:ext uri="{BB962C8B-B14F-4D97-AF65-F5344CB8AC3E}">
        <p14:creationId xmlns:p14="http://schemas.microsoft.com/office/powerpoint/2010/main" val="1055576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55" y="1401967"/>
            <a:ext cx="652325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1547664" y="92176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el 2"/>
          <p:cNvSpPr txBox="1">
            <a:spLocks/>
          </p:cNvSpPr>
          <p:nvPr/>
        </p:nvSpPr>
        <p:spPr>
          <a:xfrm>
            <a:off x="539552" y="1586628"/>
            <a:ext cx="6655614" cy="475252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de-DE" sz="1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de-DE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Materialliste 3 </a:t>
            </a:r>
          </a:p>
          <a:p>
            <a:br>
              <a:rPr lang="de-DE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außerdem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de-DE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♦ „</a:t>
            </a:r>
            <a:r>
              <a:rPr lang="de-DE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guter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Farbkasten (12 Farben und Deckweiß)</a:t>
            </a:r>
          </a:p>
          <a:p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♦  2 Borstenpinsel (Größe 6, 12)</a:t>
            </a:r>
          </a:p>
          <a:p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♦  2 Haarpinsel       (Größe 6, 12)</a:t>
            </a:r>
          </a:p>
          <a:p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♦  Schwämmchen</a:t>
            </a:r>
          </a:p>
          <a:p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♦  (Mal-)Lappen</a:t>
            </a:r>
          </a:p>
          <a:p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♦  Wasserbecher </a:t>
            </a:r>
            <a:r>
              <a:rPr lang="de-DE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ohne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Deckel! (kein Glas!)</a:t>
            </a:r>
          </a:p>
          <a:p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♦ </a:t>
            </a: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DIN-A3 Kunstmappe / </a:t>
            </a:r>
            <a:r>
              <a:rPr lang="de-DE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Jurismappe</a:t>
            </a:r>
            <a:b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SPORT:</a:t>
            </a:r>
          </a:p>
          <a:p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Sportbeutel mit Turnkleidung </a:t>
            </a:r>
          </a:p>
          <a:p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 + feste Turnschuhe mit Klettverschluss!</a:t>
            </a:r>
            <a:b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Hausschuhe (keine Schlappen!)</a:t>
            </a:r>
          </a:p>
          <a:p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3126">
            <a:off x="6648094" y="3207073"/>
            <a:ext cx="1985535" cy="172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el 2">
            <a:extLst>
              <a:ext uri="{FF2B5EF4-FFF2-40B4-BE49-F238E27FC236}">
                <a16:creationId xmlns:a16="http://schemas.microsoft.com/office/drawing/2014/main" id="{0E2292DD-354A-4745-837F-D2AA002AEE6B}"/>
              </a:ext>
            </a:extLst>
          </p:cNvPr>
          <p:cNvSpPr txBox="1">
            <a:spLocks/>
          </p:cNvSpPr>
          <p:nvPr/>
        </p:nvSpPr>
        <p:spPr>
          <a:xfrm>
            <a:off x="1259632" y="381841"/>
            <a:ext cx="4678662" cy="40918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Schulmaterial und Organisation</a:t>
            </a: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8291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84360" y="1124744"/>
            <a:ext cx="2487440" cy="1106206"/>
          </a:xfr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r>
              <a:rPr 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 Schulmaterial und  Organisation</a:t>
            </a:r>
            <a:br>
              <a:rPr lang="de-DE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55" y="1401967"/>
            <a:ext cx="652325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1547664" y="92176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B654E23-AC49-4B0A-A543-983FCB6ABA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35161"/>
            <a:ext cx="5111153" cy="633199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3157E4B-75A4-7D15-80E2-B73E7EEA65E4}"/>
              </a:ext>
            </a:extLst>
          </p:cNvPr>
          <p:cNvSpPr txBox="1"/>
          <p:nvPr/>
        </p:nvSpPr>
        <p:spPr>
          <a:xfrm>
            <a:off x="395536" y="3717032"/>
            <a:ext cx="237484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Tonpapier und Transparentpapier wird nach Bedarf von der Lehrkraft gekauft.</a:t>
            </a:r>
          </a:p>
        </p:txBody>
      </p:sp>
    </p:spTree>
    <p:extLst>
      <p:ext uri="{BB962C8B-B14F-4D97-AF65-F5344CB8AC3E}">
        <p14:creationId xmlns:p14="http://schemas.microsoft.com/office/powerpoint/2010/main" val="28135718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55" y="1401967"/>
            <a:ext cx="652325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1547664" y="92176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el 2"/>
          <p:cNvSpPr txBox="1">
            <a:spLocks/>
          </p:cNvSpPr>
          <p:nvPr/>
        </p:nvSpPr>
        <p:spPr>
          <a:xfrm>
            <a:off x="971600" y="1519190"/>
            <a:ext cx="7196603" cy="10801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bitte </a:t>
            </a:r>
            <a:r>
              <a:rPr lang="de-DE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r>
              <a:rPr 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Sachen beschriften und das Material erst </a:t>
            </a:r>
            <a:r>
              <a:rPr lang="de-DE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 1. Elternabend </a:t>
            </a:r>
            <a:r>
              <a:rPr lang="de-DE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mitbringen!</a:t>
            </a:r>
            <a:endParaRPr lang="de-DE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2"/>
          <p:cNvSpPr txBox="1">
            <a:spLocks/>
          </p:cNvSpPr>
          <p:nvPr/>
        </p:nvSpPr>
        <p:spPr>
          <a:xfrm>
            <a:off x="403006" y="3005311"/>
            <a:ext cx="7196603" cy="1728192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1. Schultag brauchen die Kinder nur den </a:t>
            </a:r>
            <a:r>
              <a:rPr lang="de-DE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Schulranzen mit Federmäppchen 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die </a:t>
            </a:r>
            <a:r>
              <a:rPr lang="de-DE" sz="2400" b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Jurismappe</a:t>
            </a:r>
            <a:r>
              <a:rPr lang="de-DE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4 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und natürlich die </a:t>
            </a:r>
            <a:r>
              <a:rPr lang="de-DE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Schultüte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b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el 2"/>
          <p:cNvSpPr txBox="1">
            <a:spLocks/>
          </p:cNvSpPr>
          <p:nvPr/>
        </p:nvSpPr>
        <p:spPr>
          <a:xfrm>
            <a:off x="1230373" y="5040336"/>
            <a:ext cx="7196603" cy="144016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falls Sie an der </a:t>
            </a:r>
            <a:r>
              <a:rPr lang="de-DE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Sammelbestellung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teilnehmen</a:t>
            </a:r>
            <a:b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bitte </a:t>
            </a:r>
            <a:r>
              <a:rPr lang="de-DE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keine</a:t>
            </a: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Hefte und Blöcke kaufen!</a:t>
            </a:r>
          </a:p>
          <a:p>
            <a:pPr algn="ctr"/>
            <a:r>
              <a:rPr lang="de-DE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(s. Anmeldeunterlagen/Einverständnisklärungen!):</a:t>
            </a:r>
          </a:p>
          <a:p>
            <a:endParaRPr lang="de-D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9" name="Picture 5" descr="C:\Users\Barbara\AppData\Local\Microsoft\Windows\INetCache\IE\A9OUPXTV\schultute-2604346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27060">
            <a:off x="7345833" y="3742025"/>
            <a:ext cx="1782699" cy="89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el 2">
            <a:extLst>
              <a:ext uri="{FF2B5EF4-FFF2-40B4-BE49-F238E27FC236}">
                <a16:creationId xmlns:a16="http://schemas.microsoft.com/office/drawing/2014/main" id="{0E2292DD-354A-4745-837F-D2AA002AEE6B}"/>
              </a:ext>
            </a:extLst>
          </p:cNvPr>
          <p:cNvSpPr txBox="1">
            <a:spLocks/>
          </p:cNvSpPr>
          <p:nvPr/>
        </p:nvSpPr>
        <p:spPr>
          <a:xfrm>
            <a:off x="1259632" y="381841"/>
            <a:ext cx="4678662" cy="40918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Schulmaterial und Organisation</a:t>
            </a:r>
            <a:endParaRPr lang="de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24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55" y="1401967"/>
            <a:ext cx="652325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90007" y="959394"/>
            <a:ext cx="7234321" cy="8925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6. Der sichere Schulweg – allgemeine Sicherheitshinweise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547664" y="92176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31801" y="2061076"/>
            <a:ext cx="7234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 Bisher Begleitung auf den Weg in den Kindergarten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23768" y="2564904"/>
            <a:ext cx="623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 </a:t>
            </a:r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Ziel zum Schuleintritt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: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- eine selbstständige Bewältigung des Schulweges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- nicht am ersten Schultag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- aber langsame Gewöhnung   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506898" y="3933056"/>
            <a:ext cx="77332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J"/>
            </a:pPr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Schulwegtraining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- zusammen mit dem Kind den Weg einige Male ablaufen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- Kinder haben dabei eine ganz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andere </a:t>
            </a: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Sichtweise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als Erwachsene: 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 sie agieren situationsbezogen, lassen sich leicht ablenken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 achten nicht auf Radfahrer, Autos, …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 haben einen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anderen Blickwinkel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als Erwachsene: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sind kleiner, können nicht über Autos, Abgrenzungen, …hinwegsehen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können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Entfernungen und Geschwindigkeit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herannahender Fahr-   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zeuge weniger einschätzen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1" name="Picture 3" descr="C:\Users\Barbara\AppData\Local\Microsoft\Windows\INetCache\IE\KX3QUGLL\children-965506_64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283" y="2245742"/>
            <a:ext cx="1895872" cy="189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83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55" y="1401967"/>
            <a:ext cx="652325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539552" y="988923"/>
            <a:ext cx="7234321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Der sichere Schulweg – allgemeine Sicherheitshinweise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547664" y="92176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60038" y="1630522"/>
            <a:ext cx="6663996" cy="70788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Suchen Sie zusammen mit Ihrem Kind  den Schulweg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    auf </a:t>
            </a: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mögliche Gefahren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20762" y="3315958"/>
            <a:ext cx="8023492" cy="70788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Trainieren Sie – je nach Schulweg - das Verhalten 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an der </a:t>
            </a: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Ampel und  am Zebrastreifen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(Merseburger Straße)</a:t>
            </a:r>
            <a:endParaRPr lang="de-DE" sz="2000" b="1" i="1" dirty="0"/>
          </a:p>
        </p:txBody>
      </p:sp>
      <p:sp>
        <p:nvSpPr>
          <p:cNvPr id="12" name="Textfeld 11"/>
          <p:cNvSpPr txBox="1"/>
          <p:nvPr/>
        </p:nvSpPr>
        <p:spPr>
          <a:xfrm>
            <a:off x="1202272" y="2469346"/>
            <a:ext cx="7173625" cy="70788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Üben Sie das „Schauen“ beim Überqueren von Straßen: </a:t>
            </a:r>
          </a:p>
          <a:p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                          Links–Rechts-Links</a:t>
            </a:r>
            <a:endParaRPr lang="de-DE" b="1" i="1" dirty="0"/>
          </a:p>
        </p:txBody>
      </p:sp>
      <p:sp>
        <p:nvSpPr>
          <p:cNvPr id="13" name="Textfeld 12"/>
          <p:cNvSpPr txBox="1"/>
          <p:nvPr/>
        </p:nvSpPr>
        <p:spPr>
          <a:xfrm>
            <a:off x="539552" y="4132659"/>
            <a:ext cx="8206789" cy="70788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Schulweghelfer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stehen </a:t>
            </a:r>
            <a:r>
              <a:rPr lang="de-DE" sz="2000" u="sng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NICHT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mehr zu allen Zeiten zur Verfügung: Mangel an Bewerbern!</a:t>
            </a:r>
            <a:endParaRPr lang="de-DE" sz="2000" b="1" i="1" dirty="0"/>
          </a:p>
        </p:txBody>
      </p:sp>
      <p:sp>
        <p:nvSpPr>
          <p:cNvPr id="16" name="Textfeld 15"/>
          <p:cNvSpPr txBox="1"/>
          <p:nvPr/>
        </p:nvSpPr>
        <p:spPr>
          <a:xfrm>
            <a:off x="1928486" y="4945304"/>
            <a:ext cx="6817855" cy="156966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Roller- und Fahrradkinder in der ersten Klasse</a:t>
            </a: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? </a:t>
            </a:r>
          </a:p>
          <a:p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                – </a:t>
            </a: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bitte nicht! -</a:t>
            </a:r>
          </a:p>
          <a:p>
            <a:pPr marL="342900" indent="-342900">
              <a:buFont typeface="Wingdings"/>
              <a:buChar char="F"/>
            </a:pP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Ein Roller erhöht die </a:t>
            </a:r>
            <a:r>
              <a:rPr lang="de-DE" sz="1400" i="1" u="sng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Geschwindigkeit,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aber NICHT das Reaktionsvermögen bei auftauchenden Gefahren und Hindernissen</a:t>
            </a:r>
            <a:endParaRPr lang="de-DE" sz="1400" b="1" i="1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marL="342900" indent="-342900">
              <a:buFont typeface="Wingdings"/>
              <a:buChar char="F"/>
            </a:pPr>
            <a:r>
              <a:rPr lang="de-DE" sz="1400" i="1" u="sng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Gewicht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von Schulranzen, angehängte Turnbeutel, … sind problematisch</a:t>
            </a:r>
          </a:p>
          <a:p>
            <a:pPr marL="342900" indent="-342900">
              <a:buFont typeface="Wingdings"/>
              <a:buChar char="F"/>
            </a:pP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Absperren mit </a:t>
            </a:r>
            <a:r>
              <a:rPr lang="de-DE" sz="1400" i="1" u="sng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Schlössern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muss </a:t>
            </a:r>
            <a:r>
              <a:rPr lang="de-DE" sz="1400" b="1" i="1" u="sng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alleine</a:t>
            </a:r>
            <a:r>
              <a:rPr lang="de-DE" sz="1400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bewältigt werden</a:t>
            </a:r>
          </a:p>
        </p:txBody>
      </p:sp>
      <p:pic>
        <p:nvPicPr>
          <p:cNvPr id="15" name="Picture 24" descr="C:\Users\Barbara\AppData\Local\Microsoft\Windows\INetCache\IE\A9OUPXTV\fahrrad_fahren_mit_rennrad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88" y="5126875"/>
            <a:ext cx="1548456" cy="112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66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55" y="1401967"/>
            <a:ext cx="652325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51520" y="1121815"/>
            <a:ext cx="7234321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Der sichere Schulweg – allgemeine Sicherheitshinweise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547664" y="92176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16316" y="1988840"/>
            <a:ext cx="7055369" cy="70788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Planen Sie genügend Zeit ein!</a:t>
            </a:r>
          </a:p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	Keine Hetze, keine Eile – „Zeit zum Trödeln“ 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842168" y="3543133"/>
            <a:ext cx="7724149" cy="1323439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de-DE" sz="2000" b="1" u="sng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Kleidung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: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</a:b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Dunkelheit im Herbst braucht helle Kleidung, Reflektoren, …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</a:b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Winterzeit evtl. mit Zusatzhose und Socken</a:t>
            </a:r>
          </a:p>
          <a:p>
            <a:pPr marL="342900" indent="-342900">
              <a:buFont typeface="Wingdings"/>
              <a:buChar char="F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Sicherheitswesten zum Schulanfang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25984" y="2749681"/>
            <a:ext cx="7704837" cy="70788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Verabschiedung </a:t>
            </a: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spätestens am Schuleingang </a:t>
            </a:r>
          </a:p>
          <a:p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               – VOR dem Schultor -</a:t>
            </a:r>
            <a:endParaRPr lang="de-DE" i="1" dirty="0"/>
          </a:p>
        </p:txBody>
      </p:sp>
      <p:sp>
        <p:nvSpPr>
          <p:cNvPr id="16" name="Textfeld 15"/>
          <p:cNvSpPr txBox="1"/>
          <p:nvPr/>
        </p:nvSpPr>
        <p:spPr>
          <a:xfrm>
            <a:off x="658871" y="5157192"/>
            <a:ext cx="8206789" cy="1323439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Elternbegleitung </a:t>
            </a: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allmählich reduzieren</a:t>
            </a:r>
          </a:p>
          <a:p>
            <a:pPr marL="342900" indent="-342900">
              <a:buFont typeface="Wingdings"/>
              <a:buChar char="F"/>
            </a:pP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Schulweg</a:t>
            </a: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mit Freunden planen</a:t>
            </a:r>
          </a:p>
          <a:p>
            <a:pPr marL="342900" indent="-342900">
              <a:buFont typeface="Wingdings"/>
              <a:buChar char="F"/>
            </a:pP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Ein weiterer Schritt in die </a:t>
            </a: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„Selbstständigkeit“</a:t>
            </a:r>
            <a:b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</a:br>
            <a:endParaRPr lang="de-DE" sz="2000" b="1" i="1" dirty="0"/>
          </a:p>
        </p:txBody>
      </p:sp>
    </p:spTree>
    <p:extLst>
      <p:ext uri="{BB962C8B-B14F-4D97-AF65-F5344CB8AC3E}">
        <p14:creationId xmlns:p14="http://schemas.microsoft.com/office/powerpoint/2010/main" val="426881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155" y="1401967"/>
            <a:ext cx="652325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51520" y="1180581"/>
            <a:ext cx="7234321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Der sichere Schulweg – allgemeine Sicherheitshinweise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547664" y="92176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221" y="2811416"/>
            <a:ext cx="20643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2915816" y="4437112"/>
            <a:ext cx="5211689" cy="1015663"/>
          </a:xfrm>
          <a:prstGeom prst="rect">
            <a:avLst/>
          </a:prstGeom>
          <a:solidFill>
            <a:srgbClr val="FFCCFF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Bringen Sie Ihr Kind </a:t>
            </a:r>
            <a:r>
              <a:rPr lang="de-DE" sz="2000" b="1" i="1" u="sng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NICHT</a:t>
            </a: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mit dem Auto zur Schule – Sie blockieren die Straße und gefährden die Kinder</a:t>
            </a:r>
            <a:endParaRPr lang="de-DE" sz="2000" b="1" i="1" dirty="0"/>
          </a:p>
        </p:txBody>
      </p:sp>
      <p:sp>
        <p:nvSpPr>
          <p:cNvPr id="16" name="Textfeld 15"/>
          <p:cNvSpPr txBox="1"/>
          <p:nvPr/>
        </p:nvSpPr>
        <p:spPr>
          <a:xfrm>
            <a:off x="1429969" y="2293775"/>
            <a:ext cx="5211689" cy="400110"/>
          </a:xfrm>
          <a:prstGeom prst="rect">
            <a:avLst/>
          </a:prstGeom>
          <a:solidFill>
            <a:srgbClr val="FFCCFF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F"/>
            </a:pPr>
            <a:r>
              <a:rPr lang="de-DE" sz="2000" b="1" i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Und vor Allem: …</a:t>
            </a:r>
            <a:endParaRPr lang="de-DE" sz="2000" b="1" i="1" dirty="0"/>
          </a:p>
        </p:txBody>
      </p:sp>
    </p:spTree>
    <p:extLst>
      <p:ext uri="{BB962C8B-B14F-4D97-AF65-F5344CB8AC3E}">
        <p14:creationId xmlns:p14="http://schemas.microsoft.com/office/powerpoint/2010/main" val="396461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47" y="284593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22033"/>
            <a:ext cx="539675" cy="3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469102" y="1457107"/>
            <a:ext cx="4240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sng" dirty="0">
                <a:latin typeface="Arial" pitchFamily="34" charset="0"/>
                <a:cs typeface="Arial" pitchFamily="34" charset="0"/>
              </a:rPr>
              <a:t>7.   Der 1. Schultag im September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el 2"/>
          <p:cNvSpPr txBox="1">
            <a:spLocks/>
          </p:cNvSpPr>
          <p:nvPr/>
        </p:nvSpPr>
        <p:spPr>
          <a:xfrm>
            <a:off x="381696" y="2132856"/>
            <a:ext cx="8438775" cy="72008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 algn="l">
              <a:buFont typeface="Wingdings"/>
              <a:buChar char="è"/>
            </a:pPr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Planungshilfen zum Schulbeginn </a:t>
            </a:r>
          </a:p>
          <a:p>
            <a:pPr algn="l"/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     (siehe „blaue“ Mappe mit Anmeldeunterlagen – bereits zugestellt)</a:t>
            </a:r>
            <a:endParaRPr lang="de-DE" sz="1800" u="sng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Wingdings"/>
            </a:endParaRPr>
          </a:p>
          <a:p>
            <a:pPr algn="l"/>
            <a:r>
              <a:rPr lang="de-DE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	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84866" y="3020927"/>
            <a:ext cx="841964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8.15 Uhr: Segnung der Erstklässler in St. Martin und Hl. Geist</a:t>
            </a:r>
          </a:p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11.15 Uhr: Segnung der Erstklässler im Ökumenischen Kirchenzentrum im 		        Olympiadorf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69102" y="4227065"/>
            <a:ext cx="8259979" cy="401322"/>
          </a:xfrm>
          <a:prstGeom prst="rect">
            <a:avLst/>
          </a:prstGeom>
          <a:solidFill>
            <a:srgbClr val="EAC2E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9 Uhr:      Empfang Schulanfänger mit Eltern im Schulhof 			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69102" y="4796378"/>
            <a:ext cx="8259979" cy="369332"/>
          </a:xfrm>
          <a:prstGeom prst="rect">
            <a:avLst/>
          </a:prstGeom>
          <a:solidFill>
            <a:srgbClr val="EAC2E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bis 11 Uhr „Unterricht“ im Klassenzimmer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80659" y="5333701"/>
            <a:ext cx="8259980" cy="369332"/>
          </a:xfrm>
          <a:prstGeom prst="rect">
            <a:avLst/>
          </a:prstGeom>
          <a:solidFill>
            <a:srgbClr val="EAC2E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1. Elternabend für 1. Klassen in der 1. Schulwoche (Mittwoch, 16.09.2026)</a:t>
            </a:r>
          </a:p>
        </p:txBody>
      </p:sp>
    </p:spTree>
    <p:extLst>
      <p:ext uri="{BB962C8B-B14F-4D97-AF65-F5344CB8AC3E}">
        <p14:creationId xmlns:p14="http://schemas.microsoft.com/office/powerpoint/2010/main" val="419108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22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139" y="1648146"/>
            <a:ext cx="805887" cy="4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454205" y="1484784"/>
            <a:ext cx="823559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latin typeface="Comic Sans MS" pitchFamily="66" charset="0"/>
              </a:rPr>
              <a:t>Eltern-handout</a:t>
            </a:r>
          </a:p>
          <a:p>
            <a:endParaRPr lang="de-DE" b="1" u="sng" dirty="0">
              <a:latin typeface="Arial" pitchFamily="34" charset="0"/>
              <a:cs typeface="Arial" pitchFamily="34" charset="0"/>
            </a:endParaRPr>
          </a:p>
          <a:p>
            <a:r>
              <a:rPr lang="de-DE" b="1" u="sng" dirty="0">
                <a:latin typeface="Arial" pitchFamily="34" charset="0"/>
                <a:cs typeface="Arial" pitchFamily="34" charset="0"/>
              </a:rPr>
              <a:t>Planungshilfen </a:t>
            </a: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Wingdings"/>
              </a:rPr>
              <a:t>2. Betreuungsangebote</a:t>
            </a:r>
          </a:p>
          <a:p>
            <a:endParaRPr lang="de-DE" sz="1000" dirty="0">
              <a:latin typeface="Arial" pitchFamily="34" charset="0"/>
              <a:cs typeface="Arial" pitchFamily="34" charset="0"/>
              <a:sym typeface="Wingdings"/>
            </a:endParaRPr>
          </a:p>
          <a:p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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Mittagsbetreuung/Anmeldung</a:t>
            </a:r>
            <a:r>
              <a:rPr lang="de-DE" dirty="0">
                <a:latin typeface="Arial" pitchFamily="34" charset="0"/>
                <a:cs typeface="Arial" pitchFamily="34" charset="0"/>
              </a:rPr>
              <a:t>: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	- ab sofort:  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	   Tel.: 0157-54164419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 / Hr. Özdemir</a:t>
            </a:r>
            <a:r>
              <a:rPr lang="de-DE" dirty="0">
                <a:latin typeface="Arial" pitchFamily="34" charset="0"/>
                <a:cs typeface="Arial" pitchFamily="34" charset="0"/>
              </a:rPr>
              <a:t>, ab 11 Uhr	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                 Besichtigung und Information nach Vereinbarung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	- 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am Einschreibetag:</a:t>
            </a:r>
            <a:r>
              <a:rPr lang="de-DE" dirty="0">
                <a:latin typeface="Arial" pitchFamily="34" charset="0"/>
                <a:cs typeface="Arial" pitchFamily="34" charset="0"/>
              </a:rPr>
              <a:t> 14 – 17.00 Uhr vor Ort Grundschule 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	                                  	</a:t>
            </a:r>
            <a:endParaRPr lang="de-DE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</a:t>
            </a:r>
            <a:r>
              <a:rPr lang="de-DE" dirty="0">
                <a:latin typeface="Arial" pitchFamily="34" charset="0"/>
                <a:cs typeface="Arial" pitchFamily="34" charset="0"/>
              </a:rPr>
              <a:t> 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Tagesheim/Anmeldung</a:t>
            </a:r>
            <a:r>
              <a:rPr lang="de-DE" dirty="0">
                <a:latin typeface="Arial" pitchFamily="34" charset="0"/>
                <a:cs typeface="Arial" pitchFamily="34" charset="0"/>
              </a:rPr>
              <a:t>: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	- ab sofort: im Kita-finder, www.muenchen.de/kita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 	   Tel.: </a:t>
            </a:r>
            <a:r>
              <a:rPr lang="de-DE" b="1" dirty="0">
                <a:latin typeface="Arial" pitchFamily="34" charset="0"/>
                <a:cs typeface="Arial" pitchFamily="34" charset="0"/>
              </a:rPr>
              <a:t>233-83 260  / Hr. Rosini </a:t>
            </a:r>
            <a:r>
              <a:rPr lang="de-DE" dirty="0">
                <a:latin typeface="Arial" pitchFamily="34" charset="0"/>
                <a:cs typeface="Arial" pitchFamily="34" charset="0"/>
              </a:rPr>
              <a:t>(paul.rosini@gmx.de)</a:t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r>
              <a:rPr lang="de-DE" dirty="0">
                <a:latin typeface="Arial" pitchFamily="34" charset="0"/>
                <a:cs typeface="Arial" pitchFamily="34" charset="0"/>
              </a:rPr>
              <a:t>	  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Besichtigung und Information nach Vereinbarung &amp;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   Tag </a:t>
            </a: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der offenen Tür: 27.02.2026, 15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– 17.00 Uhr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	- </a:t>
            </a:r>
            <a:r>
              <a:rPr lang="de-DE" b="1" u="sng" dirty="0">
                <a:latin typeface="Arial" pitchFamily="34" charset="0"/>
                <a:cs typeface="Arial" pitchFamily="34" charset="0"/>
              </a:rPr>
              <a:t>am Einschreibetag:</a:t>
            </a:r>
            <a:r>
              <a:rPr lang="de-DE" dirty="0">
                <a:latin typeface="Arial" pitchFamily="34" charset="0"/>
                <a:cs typeface="Arial" pitchFamily="34" charset="0"/>
              </a:rPr>
              <a:t> 14 – 17.00 Uhr vor Ort Grundschule</a:t>
            </a:r>
          </a:p>
          <a:p>
            <a:r>
              <a:rPr lang="de-DE" dirty="0">
                <a:latin typeface="Arial" pitchFamily="34" charset="0"/>
                <a:cs typeface="Arial" pitchFamily="34" charset="0"/>
              </a:rPr>
              <a:t>				</a:t>
            </a:r>
          </a:p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6" name="Picture 16" descr="C:\Users\Barbara\AppData\Local\Microsoft\Windows\INetCache\IE\KX3QUGLL\student-2632361_64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84050"/>
            <a:ext cx="2975992" cy="148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1547665" y="610746"/>
            <a:ext cx="2952328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endParaRPr lang="de-DE" sz="800" dirty="0">
              <a:latin typeface="Comic Sans MS" pitchFamily="66" charset="0"/>
            </a:endParaRP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1. Allgemeine Informationen</a:t>
            </a:r>
          </a:p>
        </p:txBody>
      </p:sp>
    </p:spTree>
    <p:extLst>
      <p:ext uri="{BB962C8B-B14F-4D97-AF65-F5344CB8AC3E}">
        <p14:creationId xmlns:p14="http://schemas.microsoft.com/office/powerpoint/2010/main" val="6687247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url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Gerakinder-Grundsch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9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JI_SeptDoodlers_123_c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68821"/>
            <a:ext cx="652325" cy="3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1547664" y="92176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4731961" cy="501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528820" y="1203013"/>
            <a:ext cx="344769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itchFamily="34" charset="0"/>
                <a:cs typeface="Arial" pitchFamily="34" charset="0"/>
                <a:sym typeface="Wingdings"/>
              </a:rPr>
              <a:t>Und bald heißt es für Ihr Kind …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436097" y="1572345"/>
            <a:ext cx="3240360" cy="409342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/>
              <a:t>  </a:t>
            </a:r>
            <a:r>
              <a:rPr lang="de-DE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Herzlichen Dank für Ihre Aufmerksamkeit!</a:t>
            </a:r>
          </a:p>
          <a:p>
            <a:endParaRPr lang="de-DE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r>
              <a:rPr lang="de-DE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Wir wünschen einen guten Nachhauseweg!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122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1B3FB-0767-DAC4-73E1-CD8D4CCA6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>
            <a:extLst>
              <a:ext uri="{FF2B5EF4-FFF2-40B4-BE49-F238E27FC236}">
                <a16:creationId xmlns:a16="http://schemas.microsoft.com/office/drawing/2014/main" id="{0772E79B-BE7E-3B9B-DD8E-9A48FFCF7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22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>
            <a:extLst>
              <a:ext uri="{FF2B5EF4-FFF2-40B4-BE49-F238E27FC236}">
                <a16:creationId xmlns:a16="http://schemas.microsoft.com/office/drawing/2014/main" id="{9EAEF329-00DB-3524-1026-83676FEF2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>
            <a:extLst>
              <a:ext uri="{FF2B5EF4-FFF2-40B4-BE49-F238E27FC236}">
                <a16:creationId xmlns:a16="http://schemas.microsoft.com/office/drawing/2014/main" id="{03072DD6-6F1F-825A-0A05-E6754C631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139" y="1648146"/>
            <a:ext cx="805887" cy="4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21E18020-D17C-91AC-D022-204A45752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126F91B8-7E95-648C-2510-4C39CFE26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03717E88-4CD2-5C17-CA7F-D3B6D34AA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1F6117E2-CA24-7A56-471F-5CAC5A07F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B2AA3F4-0FCC-4E32-6C0B-1A68EEF2D928}"/>
              </a:ext>
            </a:extLst>
          </p:cNvPr>
          <p:cNvSpPr/>
          <p:nvPr/>
        </p:nvSpPr>
        <p:spPr>
          <a:xfrm>
            <a:off x="1547665" y="610746"/>
            <a:ext cx="2952328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endParaRPr lang="de-DE" sz="800" dirty="0">
              <a:latin typeface="Comic Sans MS" pitchFamily="66" charset="0"/>
            </a:endParaRP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1. Allgemeine Informationen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685197E-F4B6-B60F-20ED-F2CA5FD5A7BB}"/>
              </a:ext>
            </a:extLst>
          </p:cNvPr>
          <p:cNvGrpSpPr/>
          <p:nvPr/>
        </p:nvGrpSpPr>
        <p:grpSpPr>
          <a:xfrm>
            <a:off x="511400" y="2226399"/>
            <a:ext cx="3450391" cy="590168"/>
            <a:chOff x="500032" y="1091907"/>
            <a:chExt cx="3450391" cy="536516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2AEF5005-6E29-33EB-914A-3BC4B0AE5E3C}"/>
                </a:ext>
              </a:extLst>
            </p:cNvPr>
            <p:cNvGrpSpPr/>
            <p:nvPr/>
          </p:nvGrpSpPr>
          <p:grpSpPr>
            <a:xfrm>
              <a:off x="500032" y="1091907"/>
              <a:ext cx="2959897" cy="525213"/>
              <a:chOff x="500032" y="1091907"/>
              <a:chExt cx="2959897" cy="525213"/>
            </a:xfrm>
          </p:grpSpPr>
          <p:pic>
            <p:nvPicPr>
              <p:cNvPr id="7" name="Grafik 6" descr="Professorin mit einfarbiger Füllung">
                <a:extLst>
                  <a:ext uri="{FF2B5EF4-FFF2-40B4-BE49-F238E27FC236}">
                    <a16:creationId xmlns:a16="http://schemas.microsoft.com/office/drawing/2014/main" id="{AE472476-EFC6-06B9-241B-BF5A75202D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00032" y="1130938"/>
                <a:ext cx="466697" cy="466697"/>
              </a:xfrm>
              <a:prstGeom prst="rect">
                <a:avLst/>
              </a:prstGeom>
            </p:spPr>
          </p:pic>
          <p:pic>
            <p:nvPicPr>
              <p:cNvPr id="12" name="Grafik 11" descr="Klassenzimmer mit einfarbiger Füllung">
                <a:extLst>
                  <a:ext uri="{FF2B5EF4-FFF2-40B4-BE49-F238E27FC236}">
                    <a16:creationId xmlns:a16="http://schemas.microsoft.com/office/drawing/2014/main" id="{B5411BA5-AEA4-4C73-6366-EBDEF06A0A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614545" y="1130938"/>
                <a:ext cx="466698" cy="466698"/>
              </a:xfrm>
              <a:prstGeom prst="rect">
                <a:avLst/>
              </a:prstGeom>
            </p:spPr>
          </p:pic>
          <p:pic>
            <p:nvPicPr>
              <p:cNvPr id="13" name="Grafik 12" descr="Geöffnetes Buch mit einfarbiger Füllung">
                <a:extLst>
                  <a:ext uri="{FF2B5EF4-FFF2-40B4-BE49-F238E27FC236}">
                    <a16:creationId xmlns:a16="http://schemas.microsoft.com/office/drawing/2014/main" id="{735948C8-72A9-08E6-62B0-B15F74DF02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2940371" y="1097562"/>
                <a:ext cx="519558" cy="519558"/>
              </a:xfrm>
              <a:prstGeom prst="rect">
                <a:avLst/>
              </a:prstGeom>
            </p:spPr>
          </p:pic>
          <p:pic>
            <p:nvPicPr>
              <p:cNvPr id="14" name="Grafik 13" descr="Palette mit einfarbiger Füllung">
                <a:extLst>
                  <a:ext uri="{FF2B5EF4-FFF2-40B4-BE49-F238E27FC236}">
                    <a16:creationId xmlns:a16="http://schemas.microsoft.com/office/drawing/2014/main" id="{363AB2F2-9E6F-6964-0E8D-E0B72C88B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2010750" y="1102820"/>
                <a:ext cx="466698" cy="466698"/>
              </a:xfrm>
              <a:prstGeom prst="rect">
                <a:avLst/>
              </a:prstGeom>
            </p:spPr>
          </p:pic>
          <p:pic>
            <p:nvPicPr>
              <p:cNvPr id="15" name="Grafik 14" descr="Lebensmittelsicherheit mit einfarbiger Füllung">
                <a:extLst>
                  <a:ext uri="{FF2B5EF4-FFF2-40B4-BE49-F238E27FC236}">
                    <a16:creationId xmlns:a16="http://schemas.microsoft.com/office/drawing/2014/main" id="{24FC4C6A-AA68-809D-9FEA-DAD1662FF8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210501" y="1130038"/>
                <a:ext cx="466698" cy="466698"/>
              </a:xfrm>
              <a:prstGeom prst="rect">
                <a:avLst/>
              </a:prstGeom>
            </p:spPr>
          </p:pic>
          <p:pic>
            <p:nvPicPr>
              <p:cNvPr id="16" name="Grafik 15" descr="Fußball mit einfarbiger Füllung">
                <a:extLst>
                  <a:ext uri="{FF2B5EF4-FFF2-40B4-BE49-F238E27FC236}">
                    <a16:creationId xmlns:a16="http://schemas.microsoft.com/office/drawing/2014/main" id="{D8792A99-B257-0E74-1374-0D28C01FC4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893027" y="1191436"/>
                <a:ext cx="380128" cy="380128"/>
              </a:xfrm>
              <a:prstGeom prst="rect">
                <a:avLst/>
              </a:prstGeom>
            </p:spPr>
          </p:pic>
          <p:pic>
            <p:nvPicPr>
              <p:cNvPr id="17" name="Grafik 16" descr="Nudeln mit einfarbiger Füllung">
                <a:extLst>
                  <a:ext uri="{FF2B5EF4-FFF2-40B4-BE49-F238E27FC236}">
                    <a16:creationId xmlns:a16="http://schemas.microsoft.com/office/drawing/2014/main" id="{7B9742D6-87D2-5EBA-2B08-0286CD0478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2452826" y="1091907"/>
                <a:ext cx="466698" cy="466698"/>
              </a:xfrm>
              <a:prstGeom prst="rect">
                <a:avLst/>
              </a:prstGeom>
            </p:spPr>
          </p:pic>
        </p:grpSp>
        <p:pic>
          <p:nvPicPr>
            <p:cNvPr id="5" name="Grafik 4" descr="Würfel mit einfarbiger Füllung">
              <a:extLst>
                <a:ext uri="{FF2B5EF4-FFF2-40B4-BE49-F238E27FC236}">
                  <a16:creationId xmlns:a16="http://schemas.microsoft.com/office/drawing/2014/main" id="{20DEA75F-B648-428B-7DC9-96C6917B1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449131" y="1127131"/>
              <a:ext cx="501292" cy="501292"/>
            </a:xfrm>
            <a:prstGeom prst="rect">
              <a:avLst/>
            </a:prstGeom>
          </p:spPr>
        </p:pic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7294FF21-2D1E-D0C1-6FB4-C9BCBAB278D1}"/>
              </a:ext>
            </a:extLst>
          </p:cNvPr>
          <p:cNvSpPr txBox="1"/>
          <p:nvPr/>
        </p:nvSpPr>
        <p:spPr>
          <a:xfrm>
            <a:off x="488321" y="3318761"/>
            <a:ext cx="388379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Die Mittagsbetreuung kann an staatlichen Schulen als sozial- und freizeitpädagogisch ausgerichtetes Betreuungsangebot eingerichtet werden und unterstützt die Erziehungsarbeit des Elternhauses und der Schule.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Sie findet in Räumen der jeweiligen Schule oder in unmittelbarer Nähe des Schulgebäudes statt.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C9C4572-F2A0-0479-03CC-E158566909AD}"/>
              </a:ext>
            </a:extLst>
          </p:cNvPr>
          <p:cNvSpPr txBox="1"/>
          <p:nvPr/>
        </p:nvSpPr>
        <p:spPr>
          <a:xfrm>
            <a:off x="4914495" y="2578625"/>
            <a:ext cx="3883792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Montag bis Freitag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Die Öffnungszeiten der einzelnen Mittagsbetreuungen richten sich meist nach dem Bedarf der Eltern, enden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jedoch spätestens um 16.30 Uhr. Die Kernzeiten legt dabei jeder Träger eigenständig fest.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Je nach Konzept des Trägers und dem Bedarf am Schulstandort bieten Mittagsbetreuungen ein Angebot in den Ferien an.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Die Kosten für einen Betreuungsplatz legt jeder Träger, abhängig vom Angebot und Betreuungsumfang, eigenständig fest.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Die Anmeldung findet direkt beim Träger der Mittagsbetreuung statt.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06EF996B-47FF-D62C-686D-BAA8D45C8E56}"/>
              </a:ext>
            </a:extLst>
          </p:cNvPr>
          <p:cNvSpPr txBox="1"/>
          <p:nvPr/>
        </p:nvSpPr>
        <p:spPr>
          <a:xfrm>
            <a:off x="478844" y="167949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j-ea"/>
                <a:cs typeface="Arial" panose="020B0604020202020204" pitchFamily="34" charset="0"/>
              </a:rPr>
              <a:t>Mittagsbetreuung</a:t>
            </a:r>
            <a:endParaRPr lang="de-DE" dirty="0"/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579DC3EC-49BD-A18C-5B51-1657F866AE93}"/>
              </a:ext>
            </a:extLst>
          </p:cNvPr>
          <p:cNvSpPr/>
          <p:nvPr/>
        </p:nvSpPr>
        <p:spPr>
          <a:xfrm>
            <a:off x="4942229" y="2335881"/>
            <a:ext cx="1378686" cy="243224"/>
          </a:xfrm>
          <a:prstGeom prst="roundRect">
            <a:avLst>
              <a:gd name="adj" fmla="val 50000"/>
            </a:avLst>
          </a:prstGeom>
          <a:solidFill>
            <a:srgbClr val="FFBDA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Öffnungszeiten</a:t>
            </a:r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3EE24F15-6302-D939-B386-D99ECFDF9B54}"/>
              </a:ext>
            </a:extLst>
          </p:cNvPr>
          <p:cNvSpPr/>
          <p:nvPr/>
        </p:nvSpPr>
        <p:spPr>
          <a:xfrm>
            <a:off x="4914495" y="3648439"/>
            <a:ext cx="1325092" cy="243224"/>
          </a:xfrm>
          <a:prstGeom prst="roundRect">
            <a:avLst>
              <a:gd name="adj" fmla="val 50000"/>
            </a:avLst>
          </a:prstGeom>
          <a:solidFill>
            <a:srgbClr val="FFBDA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Ferienangebot</a:t>
            </a: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51059E6B-FE29-D6C0-78DF-D5980979962E}"/>
              </a:ext>
            </a:extLst>
          </p:cNvPr>
          <p:cNvSpPr/>
          <p:nvPr/>
        </p:nvSpPr>
        <p:spPr>
          <a:xfrm>
            <a:off x="4946202" y="4578918"/>
            <a:ext cx="795486" cy="243224"/>
          </a:xfrm>
          <a:prstGeom prst="roundRect">
            <a:avLst>
              <a:gd name="adj" fmla="val 50000"/>
            </a:avLst>
          </a:prstGeom>
          <a:solidFill>
            <a:srgbClr val="FFBDA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Kosten</a:t>
            </a: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F934F8BC-F3B5-E7AD-1BBE-99525045E510}"/>
              </a:ext>
            </a:extLst>
          </p:cNvPr>
          <p:cNvSpPr/>
          <p:nvPr/>
        </p:nvSpPr>
        <p:spPr>
          <a:xfrm>
            <a:off x="4914495" y="5443918"/>
            <a:ext cx="1148286" cy="243224"/>
          </a:xfrm>
          <a:prstGeom prst="roundRect">
            <a:avLst>
              <a:gd name="adj" fmla="val 50000"/>
            </a:avLst>
          </a:prstGeom>
          <a:solidFill>
            <a:srgbClr val="FFBDA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Anmeldung</a:t>
            </a:r>
          </a:p>
        </p:txBody>
      </p:sp>
    </p:spTree>
    <p:extLst>
      <p:ext uri="{BB962C8B-B14F-4D97-AF65-F5344CB8AC3E}">
        <p14:creationId xmlns:p14="http://schemas.microsoft.com/office/powerpoint/2010/main" val="568124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A1F48-369E-E3FA-97F7-C75756899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>
            <a:extLst>
              <a:ext uri="{FF2B5EF4-FFF2-40B4-BE49-F238E27FC236}">
                <a16:creationId xmlns:a16="http://schemas.microsoft.com/office/drawing/2014/main" id="{96000642-B3CB-BF5F-35BE-2CA364BE1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22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>
            <a:extLst>
              <a:ext uri="{FF2B5EF4-FFF2-40B4-BE49-F238E27FC236}">
                <a16:creationId xmlns:a16="http://schemas.microsoft.com/office/drawing/2014/main" id="{BD02020C-04ED-FB6F-432B-A1CC9803F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>
            <a:extLst>
              <a:ext uri="{FF2B5EF4-FFF2-40B4-BE49-F238E27FC236}">
                <a16:creationId xmlns:a16="http://schemas.microsoft.com/office/drawing/2014/main" id="{0EE4AC2D-6780-D4C7-9063-88E839C07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139" y="1648146"/>
            <a:ext cx="805887" cy="4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3682C68B-0636-81E8-97C5-17A13B4C1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21F8DD47-BFDB-5386-B78F-DA72BCECB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41DFBF09-3D0F-C994-325B-51DC4A0F4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32DDAEEF-73AD-B8CD-1004-79CA30183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0A4E56B-79FC-6F54-CD0D-CB9E5823A4FB}"/>
              </a:ext>
            </a:extLst>
          </p:cNvPr>
          <p:cNvSpPr/>
          <p:nvPr/>
        </p:nvSpPr>
        <p:spPr>
          <a:xfrm>
            <a:off x="1547665" y="610746"/>
            <a:ext cx="2952328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endParaRPr lang="de-DE" sz="800" dirty="0">
              <a:latin typeface="Comic Sans MS" pitchFamily="66" charset="0"/>
            </a:endParaRP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1. Allgemeine Informationen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AF73D47C-6DA0-02AF-A65A-488EA0BFD0A7}"/>
              </a:ext>
            </a:extLst>
          </p:cNvPr>
          <p:cNvGrpSpPr/>
          <p:nvPr/>
        </p:nvGrpSpPr>
        <p:grpSpPr>
          <a:xfrm>
            <a:off x="511400" y="2226399"/>
            <a:ext cx="3450391" cy="590168"/>
            <a:chOff x="500032" y="1091907"/>
            <a:chExt cx="3450391" cy="536516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045CB121-7FF1-8D4E-F860-63D8269E8473}"/>
                </a:ext>
              </a:extLst>
            </p:cNvPr>
            <p:cNvGrpSpPr/>
            <p:nvPr/>
          </p:nvGrpSpPr>
          <p:grpSpPr>
            <a:xfrm>
              <a:off x="500032" y="1091907"/>
              <a:ext cx="2959897" cy="525213"/>
              <a:chOff x="500032" y="1091907"/>
              <a:chExt cx="2959897" cy="525213"/>
            </a:xfrm>
          </p:grpSpPr>
          <p:pic>
            <p:nvPicPr>
              <p:cNvPr id="7" name="Grafik 6" descr="Professorin mit einfarbiger Füllung">
                <a:extLst>
                  <a:ext uri="{FF2B5EF4-FFF2-40B4-BE49-F238E27FC236}">
                    <a16:creationId xmlns:a16="http://schemas.microsoft.com/office/drawing/2014/main" id="{38D45F67-75E2-F742-E4F9-E2E2E4F2C9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00032" y="1130938"/>
                <a:ext cx="466697" cy="466697"/>
              </a:xfrm>
              <a:prstGeom prst="rect">
                <a:avLst/>
              </a:prstGeom>
            </p:spPr>
          </p:pic>
          <p:pic>
            <p:nvPicPr>
              <p:cNvPr id="12" name="Grafik 11" descr="Klassenzimmer mit einfarbiger Füllung">
                <a:extLst>
                  <a:ext uri="{FF2B5EF4-FFF2-40B4-BE49-F238E27FC236}">
                    <a16:creationId xmlns:a16="http://schemas.microsoft.com/office/drawing/2014/main" id="{46F43463-9012-7489-22FE-07A78925F5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614545" y="1130938"/>
                <a:ext cx="466698" cy="466698"/>
              </a:xfrm>
              <a:prstGeom prst="rect">
                <a:avLst/>
              </a:prstGeom>
            </p:spPr>
          </p:pic>
          <p:pic>
            <p:nvPicPr>
              <p:cNvPr id="13" name="Grafik 12" descr="Geöffnetes Buch mit einfarbiger Füllung">
                <a:extLst>
                  <a:ext uri="{FF2B5EF4-FFF2-40B4-BE49-F238E27FC236}">
                    <a16:creationId xmlns:a16="http://schemas.microsoft.com/office/drawing/2014/main" id="{324B7103-564F-145C-0FD3-507BF9D0CE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2940371" y="1097562"/>
                <a:ext cx="519558" cy="519558"/>
              </a:xfrm>
              <a:prstGeom prst="rect">
                <a:avLst/>
              </a:prstGeom>
            </p:spPr>
          </p:pic>
          <p:pic>
            <p:nvPicPr>
              <p:cNvPr id="14" name="Grafik 13" descr="Palette mit einfarbiger Füllung">
                <a:extLst>
                  <a:ext uri="{FF2B5EF4-FFF2-40B4-BE49-F238E27FC236}">
                    <a16:creationId xmlns:a16="http://schemas.microsoft.com/office/drawing/2014/main" id="{7B88A23F-F336-A590-7F0C-F1A725DF1F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2010750" y="1102820"/>
                <a:ext cx="466698" cy="466698"/>
              </a:xfrm>
              <a:prstGeom prst="rect">
                <a:avLst/>
              </a:prstGeom>
            </p:spPr>
          </p:pic>
          <p:pic>
            <p:nvPicPr>
              <p:cNvPr id="15" name="Grafik 14" descr="Lebensmittelsicherheit mit einfarbiger Füllung">
                <a:extLst>
                  <a:ext uri="{FF2B5EF4-FFF2-40B4-BE49-F238E27FC236}">
                    <a16:creationId xmlns:a16="http://schemas.microsoft.com/office/drawing/2014/main" id="{F9195248-6AAD-F16C-29CC-4FC1F22833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210501" y="1130038"/>
                <a:ext cx="466698" cy="466698"/>
              </a:xfrm>
              <a:prstGeom prst="rect">
                <a:avLst/>
              </a:prstGeom>
            </p:spPr>
          </p:pic>
          <p:pic>
            <p:nvPicPr>
              <p:cNvPr id="16" name="Grafik 15" descr="Fußball mit einfarbiger Füllung">
                <a:extLst>
                  <a:ext uri="{FF2B5EF4-FFF2-40B4-BE49-F238E27FC236}">
                    <a16:creationId xmlns:a16="http://schemas.microsoft.com/office/drawing/2014/main" id="{53BEC80D-1513-712C-EAB5-EC93CE3207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893027" y="1191436"/>
                <a:ext cx="380128" cy="380128"/>
              </a:xfrm>
              <a:prstGeom prst="rect">
                <a:avLst/>
              </a:prstGeom>
            </p:spPr>
          </p:pic>
          <p:pic>
            <p:nvPicPr>
              <p:cNvPr id="17" name="Grafik 16" descr="Nudeln mit einfarbiger Füllung">
                <a:extLst>
                  <a:ext uri="{FF2B5EF4-FFF2-40B4-BE49-F238E27FC236}">
                    <a16:creationId xmlns:a16="http://schemas.microsoft.com/office/drawing/2014/main" id="{84F2C1AD-D682-48C4-A28B-FAB2CE4215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2452826" y="1091907"/>
                <a:ext cx="466698" cy="466698"/>
              </a:xfrm>
              <a:prstGeom prst="rect">
                <a:avLst/>
              </a:prstGeom>
            </p:spPr>
          </p:pic>
        </p:grpSp>
        <p:pic>
          <p:nvPicPr>
            <p:cNvPr id="5" name="Grafik 4" descr="Würfel mit einfarbiger Füllung">
              <a:extLst>
                <a:ext uri="{FF2B5EF4-FFF2-40B4-BE49-F238E27FC236}">
                  <a16:creationId xmlns:a16="http://schemas.microsoft.com/office/drawing/2014/main" id="{46767061-204F-CC2E-5CA5-94B660C6C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449131" y="1127131"/>
              <a:ext cx="501292" cy="501292"/>
            </a:xfrm>
            <a:prstGeom prst="rect">
              <a:avLst/>
            </a:prstGeom>
          </p:spPr>
        </p:pic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D2C39627-F9BC-344F-231A-3F0B6DFF7012}"/>
              </a:ext>
            </a:extLst>
          </p:cNvPr>
          <p:cNvSpPr txBox="1"/>
          <p:nvPr/>
        </p:nvSpPr>
        <p:spPr>
          <a:xfrm>
            <a:off x="488321" y="3318761"/>
            <a:ext cx="388379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Tagesheime sind Einrichtungen für Grundschulkinder zur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Bildung, Erziehung und Betreuung in der unterrichts-freien Zeit und stellen somit einen wichtigen Baustein der Ganztagsbildung dar. Die Gruppenbildung erfolgt i.d.R. im Jahrgangsstufen- und Klassenbezug. Die Betreuung erfolgt durch pädagogische Fach- und Ergänzungskräfte.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Die Pädagogik orientiert sich am Bayerischen Bildungs- und Erziehungsplan sowie an den Bayerischen Leitlinien für die Bildung und Erziehung von Kindern bis zum Ende der Grundschulzeit.  Alle Tagesheime befinden sich in städtischer Trägerschaft.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5C186E0-26E8-187B-28A7-AB17B20B9396}"/>
              </a:ext>
            </a:extLst>
          </p:cNvPr>
          <p:cNvSpPr txBox="1"/>
          <p:nvPr/>
        </p:nvSpPr>
        <p:spPr>
          <a:xfrm>
            <a:off x="4615885" y="2578625"/>
            <a:ext cx="418240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 - Do: 11 Uhr bis 17.30 Uhr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Fr: 	    11 Uhr bis 16.30 Uhr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Die Einrichtungen sind in den Ferien ganztägig geöffnet und bieten vielfältige Freizeitaktivitäten an. Jede Einrichtung hat im Kalenderjahr derzeit mindestens 20 bis 30 Schließtage.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Eine Frühöffnung ist bei Bedarf von 7 bis 8 Uhr möglich.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Beiträge werden entsprechend der Buchungszeit und dem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Einkommen erhoben und liegen zwischen 0 Euro und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153 Euro. Außerdem wird ein Verpflegungsgeld erhoben, wenn an Verpflegung teilgenommen wird.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Onlineanmeldung über den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kita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finder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+ auf der Internetseite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muenchen.de/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kita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Die Erstvergabe erfolgt nach dem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jeweiligen Schuleinschreibetermin. Beim Tag der offenen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Tür können Sie sich vorab informieren.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02E33E07-B4C3-09FF-D702-B9DAA86717DA}"/>
              </a:ext>
            </a:extLst>
          </p:cNvPr>
          <p:cNvSpPr txBox="1"/>
          <p:nvPr/>
        </p:nvSpPr>
        <p:spPr>
          <a:xfrm>
            <a:off x="478844" y="167949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j-ea"/>
                <a:cs typeface="Arial" panose="020B0604020202020204" pitchFamily="34" charset="0"/>
              </a:rPr>
              <a:t>Tagesheime</a:t>
            </a:r>
            <a:endParaRPr lang="de-DE" dirty="0"/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ED80BCC7-66D6-A020-0FB5-A6C1C494EAD7}"/>
              </a:ext>
            </a:extLst>
          </p:cNvPr>
          <p:cNvSpPr/>
          <p:nvPr/>
        </p:nvSpPr>
        <p:spPr>
          <a:xfrm>
            <a:off x="4572000" y="2384493"/>
            <a:ext cx="1378686" cy="243224"/>
          </a:xfrm>
          <a:prstGeom prst="roundRect">
            <a:avLst>
              <a:gd name="adj" fmla="val 50000"/>
            </a:avLst>
          </a:prstGeom>
          <a:solidFill>
            <a:srgbClr val="FFBDA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Öffnungszeiten</a:t>
            </a:r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F6AF137E-6525-26AA-8779-17D30BAB8618}"/>
              </a:ext>
            </a:extLst>
          </p:cNvPr>
          <p:cNvSpPr/>
          <p:nvPr/>
        </p:nvSpPr>
        <p:spPr>
          <a:xfrm>
            <a:off x="4572000" y="3088880"/>
            <a:ext cx="1325092" cy="243224"/>
          </a:xfrm>
          <a:prstGeom prst="roundRect">
            <a:avLst>
              <a:gd name="adj" fmla="val 50000"/>
            </a:avLst>
          </a:prstGeom>
          <a:solidFill>
            <a:srgbClr val="FFBDA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Ferienangebot</a:t>
            </a: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EF1D9553-E827-6E24-3DAF-4A7E264C5094}"/>
              </a:ext>
            </a:extLst>
          </p:cNvPr>
          <p:cNvSpPr/>
          <p:nvPr/>
        </p:nvSpPr>
        <p:spPr>
          <a:xfrm>
            <a:off x="4563178" y="4384306"/>
            <a:ext cx="795486" cy="243224"/>
          </a:xfrm>
          <a:prstGeom prst="roundRect">
            <a:avLst>
              <a:gd name="adj" fmla="val 50000"/>
            </a:avLst>
          </a:prstGeom>
          <a:solidFill>
            <a:srgbClr val="FFBDA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Kosten</a:t>
            </a:r>
          </a:p>
        </p:txBody>
      </p:sp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00B2B149-B5CF-D17F-F7C6-F02F2F1B0ABB}"/>
              </a:ext>
            </a:extLst>
          </p:cNvPr>
          <p:cNvSpPr/>
          <p:nvPr/>
        </p:nvSpPr>
        <p:spPr>
          <a:xfrm>
            <a:off x="4588941" y="5436508"/>
            <a:ext cx="1148286" cy="243224"/>
          </a:xfrm>
          <a:prstGeom prst="roundRect">
            <a:avLst>
              <a:gd name="adj" fmla="val 50000"/>
            </a:avLst>
          </a:prstGeom>
          <a:solidFill>
            <a:srgbClr val="FFBDA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Anmeldung</a:t>
            </a:r>
          </a:p>
        </p:txBody>
      </p:sp>
    </p:spTree>
    <p:extLst>
      <p:ext uri="{BB962C8B-B14F-4D97-AF65-F5344CB8AC3E}">
        <p14:creationId xmlns:p14="http://schemas.microsoft.com/office/powerpoint/2010/main" val="3222816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FDE48-0698-1BE9-6F06-D7FCAC2ED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>
            <a:extLst>
              <a:ext uri="{FF2B5EF4-FFF2-40B4-BE49-F238E27FC236}">
                <a16:creationId xmlns:a16="http://schemas.microsoft.com/office/drawing/2014/main" id="{63886079-BEAA-B230-BDAC-4516EE54E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22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>
            <a:extLst>
              <a:ext uri="{FF2B5EF4-FFF2-40B4-BE49-F238E27FC236}">
                <a16:creationId xmlns:a16="http://schemas.microsoft.com/office/drawing/2014/main" id="{4BAF4659-4967-6588-D532-A7CFE5D91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>
            <a:extLst>
              <a:ext uri="{FF2B5EF4-FFF2-40B4-BE49-F238E27FC236}">
                <a16:creationId xmlns:a16="http://schemas.microsoft.com/office/drawing/2014/main" id="{15DDAD7E-7073-01A0-C115-2F2DA9BAC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139" y="1648146"/>
            <a:ext cx="805887" cy="4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7891CEAB-1DA1-C77F-C33B-2EA14DF16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AB22B5A8-719D-D2A5-7225-706D5CFD8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9D307395-0034-F857-B66F-7B897A98F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F17735D4-6724-7515-3A7A-66E9EAFC4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B3EB4DC-FF57-A585-F5A4-79AF003DFD10}"/>
              </a:ext>
            </a:extLst>
          </p:cNvPr>
          <p:cNvSpPr/>
          <p:nvPr/>
        </p:nvSpPr>
        <p:spPr>
          <a:xfrm>
            <a:off x="1547665" y="610746"/>
            <a:ext cx="2952328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endParaRPr lang="de-DE" sz="800" dirty="0">
              <a:latin typeface="Comic Sans MS" pitchFamily="66" charset="0"/>
            </a:endParaRP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1. Allgemeine Informationen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C566E4B-4674-B570-182B-5F3CD676BDC6}"/>
              </a:ext>
            </a:extLst>
          </p:cNvPr>
          <p:cNvSpPr txBox="1">
            <a:spLocks/>
          </p:cNvSpPr>
          <p:nvPr/>
        </p:nvSpPr>
        <p:spPr bwMode="gray">
          <a:xfrm>
            <a:off x="539552" y="1700284"/>
            <a:ext cx="8448917" cy="9001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j-ea"/>
                <a:cs typeface="Arial" panose="020B0604020202020204" pitchFamily="34" charset="0"/>
              </a:rPr>
              <a:t>Der Weg zum Betreuungsplatz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8A48689-CBB0-65F4-776A-429FFCE68BAE}"/>
              </a:ext>
            </a:extLst>
          </p:cNvPr>
          <p:cNvSpPr txBox="1"/>
          <p:nvPr/>
        </p:nvSpPr>
        <p:spPr>
          <a:xfrm>
            <a:off x="395536" y="2202478"/>
            <a:ext cx="7848872" cy="3980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5E3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Tag der Schuleinschreibung am 11. März 2026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an Ihrer Sprengelschule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5E34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E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Einschreibung Ihres Kindes für den Schulbesuch und späteste Anmeldung bei allen Betreuungsangeboten</a:t>
            </a:r>
          </a:p>
          <a:p>
            <a:pPr marL="742950" marR="0" lvl="1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E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Sie müssen sich bis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spätestens 11. März beim jeweiligen Träger Ihres gewünschten Betreuungsangebots direkt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anmelden</a:t>
            </a:r>
          </a:p>
          <a:p>
            <a:pPr marL="742950" marR="0" lvl="1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E3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Bei Horten, Häusern für Kinder, Tagesheimen und den meisten Mittagsbetreuungen können Sie sich bereits vorab über den Kitafinder+ anmelden</a:t>
            </a:r>
          </a:p>
          <a:p>
            <a:pPr marL="457200" marR="0" lvl="1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E34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5E3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Platzzusagen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erhalten Sie in der Regel 14 Kalendertage nach dem 11. März 2026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5E34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5E3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Für Ihre Platzannahme haben Sie dann 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maximal 8 Kalendertage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Zeit.                             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FF5E34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Sagen Sie nichtbenötigte Plätze bitte zuverlässig und umgehend ab!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5E34"/>
              </a:buClr>
              <a:buSzTx/>
              <a:tabLst/>
              <a:defRPr/>
            </a:pP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FF5E34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5E34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Weiterhin unversorgte Kinder werden in weiteren Platzvergaberunden versorgt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FF5E34"/>
              </a:buClr>
              <a:buSzTx/>
              <a:tabLst/>
              <a:defRPr/>
            </a:pPr>
            <a:endParaRPr kumimoji="0" lang="de-DE" sz="1200" b="1" i="0" u="none" strike="noStrike" kern="1200" cap="none" spc="0" normalizeH="0" baseline="0" noProof="0" dirty="0">
              <a:ln>
                <a:noFill/>
              </a:ln>
              <a:solidFill>
                <a:srgbClr val="FF5E34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Grafik 21" descr="Wegweiser mit einfarbiger Füllung">
            <a:extLst>
              <a:ext uri="{FF2B5EF4-FFF2-40B4-BE49-F238E27FC236}">
                <a16:creationId xmlns:a16="http://schemas.microsoft.com/office/drawing/2014/main" id="{CF2DDFC8-6937-A3DE-D3F7-038A8A8C43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38347" y="128807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04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2A2F6-F11C-AB12-8F44-FA06AE473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>
            <a:extLst>
              <a:ext uri="{FF2B5EF4-FFF2-40B4-BE49-F238E27FC236}">
                <a16:creationId xmlns:a16="http://schemas.microsoft.com/office/drawing/2014/main" id="{B62A0150-3C67-3C95-CAC8-B7FD16E3D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22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>
            <a:extLst>
              <a:ext uri="{FF2B5EF4-FFF2-40B4-BE49-F238E27FC236}">
                <a16:creationId xmlns:a16="http://schemas.microsoft.com/office/drawing/2014/main" id="{899664D1-2473-4C8E-28F6-B61A86E0E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>
            <a:extLst>
              <a:ext uri="{FF2B5EF4-FFF2-40B4-BE49-F238E27FC236}">
                <a16:creationId xmlns:a16="http://schemas.microsoft.com/office/drawing/2014/main" id="{427C8A07-31E5-E671-A315-B38015135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139" y="1648146"/>
            <a:ext cx="805887" cy="4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6330B3CD-C7C2-3282-F672-7788A413B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957839EB-7366-30A2-5F3F-D9FD086D5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7DE1A272-4453-F8D2-466F-792FBCE51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253CF808-9ED4-838F-02BB-D5B575A69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8AB55C9-8A56-6E18-EB1E-0DC70425CFCA}"/>
              </a:ext>
            </a:extLst>
          </p:cNvPr>
          <p:cNvSpPr/>
          <p:nvPr/>
        </p:nvSpPr>
        <p:spPr>
          <a:xfrm>
            <a:off x="1547665" y="610746"/>
            <a:ext cx="2952328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endParaRPr lang="de-DE" sz="800" dirty="0">
              <a:latin typeface="Comic Sans MS" pitchFamily="66" charset="0"/>
            </a:endParaRP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1. Allgemeine Informationen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BBBC714-0379-3B8F-6290-8CA7460C4B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3135973"/>
            <a:ext cx="4409216" cy="3111281"/>
          </a:xfrm>
          <a:prstGeom prst="rect">
            <a:avLst/>
          </a:prstGeom>
        </p:spPr>
      </p:pic>
      <p:sp>
        <p:nvSpPr>
          <p:cNvPr id="4" name="Titel 6">
            <a:extLst>
              <a:ext uri="{FF2B5EF4-FFF2-40B4-BE49-F238E27FC236}">
                <a16:creationId xmlns:a16="http://schemas.microsoft.com/office/drawing/2014/main" id="{EF6830FB-1C0D-D037-4DCD-83A506C4EFA7}"/>
              </a:ext>
            </a:extLst>
          </p:cNvPr>
          <p:cNvSpPr txBox="1">
            <a:spLocks/>
          </p:cNvSpPr>
          <p:nvPr/>
        </p:nvSpPr>
        <p:spPr bwMode="gray">
          <a:xfrm>
            <a:off x="529388" y="1696228"/>
            <a:ext cx="6165807" cy="4212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j-ea"/>
                <a:cs typeface="Arial" panose="020B0604020202020204" pitchFamily="34" charset="0"/>
              </a:rPr>
              <a:t>Außerschulische Ferienangebote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5C24A12-8640-A5D7-8787-4195E48BC293}"/>
              </a:ext>
            </a:extLst>
          </p:cNvPr>
          <p:cNvSpPr txBox="1"/>
          <p:nvPr/>
        </p:nvSpPr>
        <p:spPr>
          <a:xfrm>
            <a:off x="443132" y="2049829"/>
            <a:ext cx="8257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400" b="1" dirty="0">
                <a:solidFill>
                  <a:srgbClr val="000000"/>
                </a:solidFill>
                <a:latin typeface="Arial" panose="020B0604020202020204"/>
                <a:cs typeface="+mn-cs"/>
              </a:rPr>
              <a:t>Neben Ferienangeboten am Schulstandort gibt es auch zahlreiche weitere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400" b="1" dirty="0">
                <a:solidFill>
                  <a:srgbClr val="000000"/>
                </a:solidFill>
                <a:latin typeface="Arial" panose="020B0604020202020204"/>
                <a:cs typeface="+mn-cs"/>
              </a:rPr>
              <a:t>vielfältige Angebote in den Ferien…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BB0B7E1-0E2B-1A08-BC34-1F06398A8D59}"/>
              </a:ext>
            </a:extLst>
          </p:cNvPr>
          <p:cNvSpPr txBox="1"/>
          <p:nvPr/>
        </p:nvSpPr>
        <p:spPr>
          <a:xfrm>
            <a:off x="443132" y="2733946"/>
            <a:ext cx="26132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solidFill>
                  <a:srgbClr val="000000"/>
                </a:solidFill>
                <a:latin typeface="Arial" panose="020B0604020202020204"/>
                <a:cs typeface="+mn-cs"/>
                <a:hlinkClick r:id="rId6"/>
              </a:rPr>
              <a:t>Münchner Ferienportal</a:t>
            </a:r>
            <a:endParaRPr lang="de-DE" sz="1600" dirty="0">
              <a:solidFill>
                <a:srgbClr val="000000"/>
              </a:solidFill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961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71FC5-8809-794D-26CD-7401AD046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31" name="Picture 7" descr="Gerakinder-Grundschule">
            <a:extLst>
              <a:ext uri="{FF2B5EF4-FFF2-40B4-BE49-F238E27FC236}">
                <a16:creationId xmlns:a16="http://schemas.microsoft.com/office/drawing/2014/main" id="{88AAA556-81CF-F925-ED57-79740EB77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922" y="295479"/>
            <a:ext cx="7874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30" name="Picture 6" descr="url[1]">
            <a:extLst>
              <a:ext uri="{FF2B5EF4-FFF2-40B4-BE49-F238E27FC236}">
                <a16:creationId xmlns:a16="http://schemas.microsoft.com/office/drawing/2014/main" id="{2DA497FC-114C-F0FD-B086-0017B2B81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4199"/>
            <a:ext cx="576064" cy="5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2628" name="Picture 4" descr="DJI_SeptDoodlers_123_c[1]">
            <a:extLst>
              <a:ext uri="{FF2B5EF4-FFF2-40B4-BE49-F238E27FC236}">
                <a16:creationId xmlns:a16="http://schemas.microsoft.com/office/drawing/2014/main" id="{F13AC3CC-A208-4B39-6A40-24E6E509E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139" y="1648146"/>
            <a:ext cx="805887" cy="4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38F8162E-35F4-FB47-32FB-196890000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CD074A87-FF82-499A-EC4B-D741A3362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AD0B9968-BA3E-FCAC-9E89-AEAFE7FA7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525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4702C03C-E2C7-0F85-EE3B-67C4F834B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239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A5542BF-A741-4DB2-0D26-4B1DE7D5B4B4}"/>
              </a:ext>
            </a:extLst>
          </p:cNvPr>
          <p:cNvSpPr/>
          <p:nvPr/>
        </p:nvSpPr>
        <p:spPr>
          <a:xfrm>
            <a:off x="1547665" y="610746"/>
            <a:ext cx="2952328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endParaRPr lang="de-DE" sz="800" dirty="0">
              <a:latin typeface="Comic Sans MS" pitchFamily="66" charset="0"/>
            </a:endParaRPr>
          </a:p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1. Allgemeine Informationen</a:t>
            </a:r>
          </a:p>
        </p:txBody>
      </p:sp>
      <p:sp>
        <p:nvSpPr>
          <p:cNvPr id="4" name="Titel 6">
            <a:extLst>
              <a:ext uri="{FF2B5EF4-FFF2-40B4-BE49-F238E27FC236}">
                <a16:creationId xmlns:a16="http://schemas.microsoft.com/office/drawing/2014/main" id="{C474B6CA-6112-50C0-943E-18D85C7E2149}"/>
              </a:ext>
            </a:extLst>
          </p:cNvPr>
          <p:cNvSpPr txBox="1">
            <a:spLocks/>
          </p:cNvSpPr>
          <p:nvPr/>
        </p:nvSpPr>
        <p:spPr bwMode="gray">
          <a:xfrm>
            <a:off x="529388" y="1696228"/>
            <a:ext cx="6165807" cy="4212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j-ea"/>
                <a:cs typeface="Arial" panose="020B0604020202020204" pitchFamily="34" charset="0"/>
              </a:rPr>
              <a:t>Außerschulische Ferienangebote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F1E331E-7DCF-8707-847F-5B85FE870008}"/>
              </a:ext>
            </a:extLst>
          </p:cNvPr>
          <p:cNvSpPr txBox="1"/>
          <p:nvPr/>
        </p:nvSpPr>
        <p:spPr>
          <a:xfrm>
            <a:off x="443132" y="2049829"/>
            <a:ext cx="8257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400" b="1" dirty="0">
                <a:solidFill>
                  <a:srgbClr val="000000"/>
                </a:solidFill>
                <a:latin typeface="Arial" panose="020B0604020202020204"/>
                <a:cs typeface="+mn-cs"/>
              </a:rPr>
              <a:t>Neben Ferienangeboten am Schulstandort gibt es auch zahlreiche weitere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400" b="1" dirty="0">
                <a:solidFill>
                  <a:srgbClr val="000000"/>
                </a:solidFill>
                <a:latin typeface="Arial" panose="020B0604020202020204"/>
                <a:cs typeface="+mn-cs"/>
              </a:rPr>
              <a:t>vielfältige Angebote in den Ferien…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1ED4050-3C54-BE24-AED4-F93A73F1101D}"/>
              </a:ext>
            </a:extLst>
          </p:cNvPr>
          <p:cNvSpPr txBox="1"/>
          <p:nvPr/>
        </p:nvSpPr>
        <p:spPr>
          <a:xfrm>
            <a:off x="443132" y="2757373"/>
            <a:ext cx="34565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600" u="sng" dirty="0" err="1">
                <a:solidFill>
                  <a:srgbClr val="000000"/>
                </a:solidFill>
                <a:latin typeface="Arial" panose="020B0604020202020204"/>
                <a:cs typeface="+mn-cs"/>
              </a:rPr>
              <a:t>FreizeitSport</a:t>
            </a:r>
            <a:r>
              <a:rPr lang="de-DE" sz="1600" u="sng" dirty="0">
                <a:solidFill>
                  <a:srgbClr val="000000"/>
                </a:solidFill>
                <a:latin typeface="Arial" panose="020B0604020202020204"/>
                <a:cs typeface="+mn-cs"/>
              </a:rPr>
              <a:t> - Feriensport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D4825B3-CEC1-E783-AE23-46F3864E5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2837" y="2649793"/>
            <a:ext cx="1801338" cy="1019370"/>
          </a:xfrm>
          <a:prstGeom prst="rect">
            <a:avLst/>
          </a:prstGeom>
        </p:spPr>
      </p:pic>
      <p:pic>
        <p:nvPicPr>
          <p:cNvPr id="16" name="Picture 4" descr="RBS – Veranstaltungen des Referats für Bildung und Sport, Feriensport">
            <a:extLst>
              <a:ext uri="{FF2B5EF4-FFF2-40B4-BE49-F238E27FC236}">
                <a16:creationId xmlns:a16="http://schemas.microsoft.com/office/drawing/2014/main" id="{FE73CE3E-E56E-75A0-B397-59749C599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8" y="3159478"/>
            <a:ext cx="6252270" cy="310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6863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ellenform">
  <a:themeElements>
    <a:clrScheme name="Wellen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ellen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ellen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3760</Words>
  <Application>Microsoft Office PowerPoint</Application>
  <PresentationFormat>Bildschirmpräsentation (4:3)</PresentationFormat>
  <Paragraphs>411</Paragraphs>
  <Slides>40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9" baseType="lpstr">
      <vt:lpstr>Dotum</vt:lpstr>
      <vt:lpstr>Arial</vt:lpstr>
      <vt:lpstr>Candara</vt:lpstr>
      <vt:lpstr>Comic Sans MS</vt:lpstr>
      <vt:lpstr>Garamond</vt:lpstr>
      <vt:lpstr>Impact</vt:lpstr>
      <vt:lpstr>Symbol</vt:lpstr>
      <vt:lpstr>Wingdings</vt:lpstr>
      <vt:lpstr>Wellenform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1. Lebenspraktische Fähigkeiten /      Selbstständigkeit - selbstständiges An- und Ausziehen   Reißverschlüsse, Schuhbänder, … - alleine den Schulweg bewältigen - auf sein Eigentum achten, selbst-     ständig ordnen und pflegen - selbstständiges Arbeiten - …</vt:lpstr>
      <vt:lpstr>5. Sprachkompetenz - altersgemäßer Wortschatz  - in ganzen Sätzen sprechen  - korrekt und deutlich (keine Babysprache!) - genaues zuhören, auf Fragen eingehen </vt:lpstr>
      <vt:lpstr>1. Das Alter allein sagt nicht viel aus!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5. Schulmaterial und  Organisation </vt:lpstr>
      <vt:lpstr>5. Schulmaterial         und        Organisation </vt:lpstr>
      <vt:lpstr>PowerPoint-Präsentation</vt:lpstr>
      <vt:lpstr>PowerPoint-Präsentation</vt:lpstr>
      <vt:lpstr>5. Schulmaterial und Organisation</vt:lpstr>
      <vt:lpstr>PowerPoint-Präsentation</vt:lpstr>
      <vt:lpstr> 5. Schulmaterial und  Organisation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pkpk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pk</dc:creator>
  <cp:lastModifiedBy>Sonja Theis</cp:lastModifiedBy>
  <cp:revision>326</cp:revision>
  <cp:lastPrinted>2026-01-14T10:01:47Z</cp:lastPrinted>
  <dcterms:created xsi:type="dcterms:W3CDTF">2008-11-01T06:24:52Z</dcterms:created>
  <dcterms:modified xsi:type="dcterms:W3CDTF">2026-02-26T13:38:56Z</dcterms:modified>
</cp:coreProperties>
</file>